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handoutMasterIdLst>
    <p:handoutMasterId r:id="rId19"/>
  </p:handoutMasterIdLst>
  <p:sldIdLst>
    <p:sldId id="257" r:id="rId2"/>
    <p:sldId id="262" r:id="rId3"/>
    <p:sldId id="278" r:id="rId4"/>
    <p:sldId id="263" r:id="rId5"/>
    <p:sldId id="264" r:id="rId6"/>
    <p:sldId id="279" r:id="rId7"/>
    <p:sldId id="266" r:id="rId8"/>
    <p:sldId id="269" r:id="rId9"/>
    <p:sldId id="259" r:id="rId10"/>
    <p:sldId id="277" r:id="rId11"/>
    <p:sldId id="280" r:id="rId12"/>
    <p:sldId id="272" r:id="rId13"/>
    <p:sldId id="273" r:id="rId14"/>
    <p:sldId id="271" r:id="rId15"/>
    <p:sldId id="261" r:id="rId16"/>
    <p:sldId id="281" r:id="rId17"/>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0" userDrawn="1">
          <p15:clr>
            <a:srgbClr val="A4A3A4"/>
          </p15:clr>
        </p15:guide>
        <p15:guide id="2" pos="4944" userDrawn="1">
          <p15:clr>
            <a:srgbClr val="A4A3A4"/>
          </p15:clr>
        </p15:guide>
        <p15:guide id="3" orient="horz" pos="1720" userDrawn="1">
          <p15:clr>
            <a:srgbClr val="A4A3A4"/>
          </p15:clr>
        </p15:guide>
        <p15:guide id="4" orient="horz" pos="1620" userDrawn="1">
          <p15:clr>
            <a:srgbClr val="A4A3A4"/>
          </p15:clr>
        </p15:guide>
        <p15:guide id="5" pos="560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09">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622"/>
    <a:srgbClr val="376192"/>
    <a:srgbClr val="0044FF"/>
    <a:srgbClr val="2B3D5A"/>
    <a:srgbClr val="F53A71"/>
    <a:srgbClr val="F7D555"/>
    <a:srgbClr val="E88938"/>
    <a:srgbClr val="752E1E"/>
    <a:srgbClr val="37AFB8"/>
    <a:srgbClr val="283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5099" autoAdjust="0"/>
  </p:normalViewPr>
  <p:slideViewPr>
    <p:cSldViewPr snapToGrid="0" showGuides="1">
      <p:cViewPr varScale="1">
        <p:scale>
          <a:sx n="248" d="100"/>
          <a:sy n="248" d="100"/>
        </p:scale>
        <p:origin x="192" y="328"/>
      </p:cViewPr>
      <p:guideLst>
        <p:guide orient="horz" pos="3140"/>
        <p:guide pos="4944"/>
        <p:guide orient="horz" pos="1720"/>
        <p:guide orient="horz" pos="1620"/>
        <p:guide pos="560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3234" y="-114"/>
      </p:cViewPr>
      <p:guideLst>
        <p:guide orient="horz" pos="3126"/>
        <p:guide pos="2100"/>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e Shunsuke" userId="f81b39d4-56f1-4eb4-a5da-5a8669f53440" providerId="ADAL" clId="{4F1D41A8-A42A-50B4-8AEF-348EB6FB3A61}"/>
    <pc:docChg chg="undo custSel addSld modSld">
      <pc:chgData name="Ide Shunsuke" userId="f81b39d4-56f1-4eb4-a5da-5a8669f53440" providerId="ADAL" clId="{4F1D41A8-A42A-50B4-8AEF-348EB6FB3A61}" dt="2026-02-05T00:40:26.802" v="731" actId="255"/>
      <pc:docMkLst>
        <pc:docMk/>
      </pc:docMkLst>
      <pc:sldChg chg="modSp mod">
        <pc:chgData name="Ide Shunsuke" userId="f81b39d4-56f1-4eb4-a5da-5a8669f53440" providerId="ADAL" clId="{4F1D41A8-A42A-50B4-8AEF-348EB6FB3A61}" dt="2026-02-04T08:19:02.614" v="8" actId="20577"/>
        <pc:sldMkLst>
          <pc:docMk/>
          <pc:sldMk cId="817572157" sldId="257"/>
        </pc:sldMkLst>
        <pc:spChg chg="mod">
          <ac:chgData name="Ide Shunsuke" userId="f81b39d4-56f1-4eb4-a5da-5a8669f53440" providerId="ADAL" clId="{4F1D41A8-A42A-50B4-8AEF-348EB6FB3A61}" dt="2026-02-04T08:19:02.614" v="8" actId="20577"/>
          <ac:spMkLst>
            <pc:docMk/>
            <pc:sldMk cId="817572157" sldId="257"/>
            <ac:spMk id="4" creationId="{00000000-0000-0000-0000-000000000000}"/>
          </ac:spMkLst>
        </pc:spChg>
      </pc:sldChg>
      <pc:sldChg chg="delSp modSp mod">
        <pc:chgData name="Ide Shunsuke" userId="f81b39d4-56f1-4eb4-a5da-5a8669f53440" providerId="ADAL" clId="{4F1D41A8-A42A-50B4-8AEF-348EB6FB3A61}" dt="2026-02-04T08:34:34.646" v="716" actId="20577"/>
        <pc:sldMkLst>
          <pc:docMk/>
          <pc:sldMk cId="1392894941" sldId="261"/>
        </pc:sldMkLst>
        <pc:spChg chg="mod">
          <ac:chgData name="Ide Shunsuke" userId="f81b39d4-56f1-4eb4-a5da-5a8669f53440" providerId="ADAL" clId="{4F1D41A8-A42A-50B4-8AEF-348EB6FB3A61}" dt="2026-02-04T08:29:32.708" v="267" actId="1076"/>
          <ac:spMkLst>
            <pc:docMk/>
            <pc:sldMk cId="1392894941" sldId="261"/>
            <ac:spMk id="2" creationId="{00000000-0000-0000-0000-000000000000}"/>
          </ac:spMkLst>
        </pc:spChg>
        <pc:spChg chg="mod">
          <ac:chgData name="Ide Shunsuke" userId="f81b39d4-56f1-4eb4-a5da-5a8669f53440" providerId="ADAL" clId="{4F1D41A8-A42A-50B4-8AEF-348EB6FB3A61}" dt="2026-02-04T08:34:34.646" v="716" actId="20577"/>
          <ac:spMkLst>
            <pc:docMk/>
            <pc:sldMk cId="1392894941" sldId="261"/>
            <ac:spMk id="3" creationId="{00000000-0000-0000-0000-000000000000}"/>
          </ac:spMkLst>
        </pc:spChg>
        <pc:spChg chg="del">
          <ac:chgData name="Ide Shunsuke" userId="f81b39d4-56f1-4eb4-a5da-5a8669f53440" providerId="ADAL" clId="{4F1D41A8-A42A-50B4-8AEF-348EB6FB3A61}" dt="2026-02-04T08:29:39.407" v="269" actId="478"/>
          <ac:spMkLst>
            <pc:docMk/>
            <pc:sldMk cId="1392894941" sldId="261"/>
            <ac:spMk id="4" creationId="{00000000-0000-0000-0000-000000000000}"/>
          </ac:spMkLst>
        </pc:spChg>
      </pc:sldChg>
      <pc:sldChg chg="modSp mod">
        <pc:chgData name="Ide Shunsuke" userId="f81b39d4-56f1-4eb4-a5da-5a8669f53440" providerId="ADAL" clId="{4F1D41A8-A42A-50B4-8AEF-348EB6FB3A61}" dt="2026-02-05T00:40:26.802" v="731" actId="255"/>
        <pc:sldMkLst>
          <pc:docMk/>
          <pc:sldMk cId="1247646991" sldId="279"/>
        </pc:sldMkLst>
        <pc:spChg chg="mod">
          <ac:chgData name="Ide Shunsuke" userId="f81b39d4-56f1-4eb4-a5da-5a8669f53440" providerId="ADAL" clId="{4F1D41A8-A42A-50B4-8AEF-348EB6FB3A61}" dt="2026-02-05T00:40:26.802" v="731" actId="255"/>
          <ac:spMkLst>
            <pc:docMk/>
            <pc:sldMk cId="1247646991" sldId="279"/>
            <ac:spMk id="3" creationId="{B9799467-1E14-70AD-F1FF-1E4F7CC9B48B}"/>
          </ac:spMkLst>
        </pc:spChg>
      </pc:sldChg>
      <pc:sldChg chg="add">
        <pc:chgData name="Ide Shunsuke" userId="f81b39d4-56f1-4eb4-a5da-5a8669f53440" providerId="ADAL" clId="{4F1D41A8-A42A-50B4-8AEF-348EB6FB3A61}" dt="2026-02-04T08:27:50.892" v="219" actId="2890"/>
        <pc:sldMkLst>
          <pc:docMk/>
          <pc:sldMk cId="845816362"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02B6714-7BAF-4DAF-8232-AA0EFD3D7F80}" type="datetimeFigureOut">
              <a:rPr lang="en-US" smtClean="0"/>
              <a:t>2/5/26</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71C4779-9F3B-4023-9A64-72230967F0CF}" type="slidenum">
              <a:rPr lang="en-US" smtClean="0"/>
              <a:t>‹#›</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72E4AE-A23F-4D9F-B4EF-A6ED45CEC049}" type="datetimeFigureOut">
              <a:rPr lang="en-GB" smtClean="0"/>
              <a:t>05/02/2026</a:t>
            </a:fld>
            <a:endParaRPr lang="en-GB"/>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649404-AEEE-4B4E-B616-1BC6E4EEEF5D}" type="slidenum">
              <a:rPr lang="en-GB" smtClean="0"/>
              <a:t>‹#›</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25" y="2555524"/>
            <a:ext cx="8316913" cy="519694"/>
          </a:xfrm>
          <a:prstGeom prst="rect">
            <a:avLst/>
          </a:prstGeom>
        </p:spPr>
        <p:txBody>
          <a:bodyPr lIns="0" anchor="b" anchorCtr="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3200" b="1" kern="1200">
                <a:solidFill>
                  <a:schemeClr val="tx1"/>
                </a:solidFill>
                <a:latin typeface="Calibri" panose="020F0502020204030204" pitchFamily="34" charset="0"/>
                <a:ea typeface="+mj-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GB" dirty="0"/>
              <a:t>Title Slide v. 1 (logo at bottom)</a:t>
            </a:r>
            <a:endParaRPr lang="en-US" dirty="0"/>
          </a:p>
        </p:txBody>
      </p:sp>
      <p:sp>
        <p:nvSpPr>
          <p:cNvPr id="5" name="Text Placeholder 4"/>
          <p:cNvSpPr>
            <a:spLocks noGrp="1"/>
          </p:cNvSpPr>
          <p:nvPr>
            <p:ph type="body" sz="quarter" idx="13" hasCustomPrompt="1"/>
          </p:nvPr>
        </p:nvSpPr>
        <p:spPr>
          <a:xfrm>
            <a:off x="250825" y="321911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364715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6" name="Group 5"/>
          <p:cNvGrpSpPr/>
          <p:nvPr userDrawn="1"/>
        </p:nvGrpSpPr>
        <p:grpSpPr>
          <a:xfrm>
            <a:off x="0" y="4566602"/>
            <a:ext cx="9144000" cy="576898"/>
            <a:chOff x="0" y="4566602"/>
            <a:chExt cx="9144000" cy="576898"/>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4" name="Rectangle 3"/>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8" userDrawn="1">
          <p15:clr>
            <a:srgbClr val="FBAE40"/>
          </p15:clr>
        </p15:guide>
        <p15:guide id="2" orient="horz" pos="826" userDrawn="1">
          <p15:clr>
            <a:srgbClr val="FBAE40"/>
          </p15:clr>
        </p15:guide>
        <p15:guide id="3" pos="5602"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Top">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25" y="2555524"/>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chemeClr val="tx1"/>
                </a:solidFill>
                <a:latin typeface="Calibri" panose="020F0502020204030204" pitchFamily="34" charset="0"/>
                <a:ea typeface="+mj-ea"/>
                <a:cs typeface="Calibri" panose="020F0502020204030204" pitchFamily="34" charset="0"/>
              </a:defRPr>
            </a:lvl1pPr>
          </a:lstStyle>
          <a:p>
            <a:r>
              <a:rPr lang="en-GB" dirty="0"/>
              <a:t>Title Slide v. 2 (logo at top)</a:t>
            </a:r>
          </a:p>
        </p:txBody>
      </p:sp>
      <p:sp>
        <p:nvSpPr>
          <p:cNvPr id="5" name="Text Placeholder 4"/>
          <p:cNvSpPr>
            <a:spLocks noGrp="1"/>
          </p:cNvSpPr>
          <p:nvPr>
            <p:ph type="body" sz="quarter" idx="13" hasCustomPrompt="1"/>
          </p:nvPr>
        </p:nvSpPr>
        <p:spPr>
          <a:xfrm>
            <a:off x="250825" y="3219112"/>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3647149"/>
            <a:ext cx="8316912" cy="306684"/>
          </a:xfrm>
          <a:prstGeom prst="rect">
            <a:avLst/>
          </a:prstGeom>
        </p:spPr>
        <p:txBody>
          <a:bodyPr lIns="0">
            <a:noAutofit/>
          </a:bodyPr>
          <a:lstStyle>
            <a:lvl1pPr marL="216000" marR="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6" name="Group 5"/>
          <p:cNvGrpSpPr/>
          <p:nvPr userDrawn="1"/>
        </p:nvGrpSpPr>
        <p:grpSpPr>
          <a:xfrm>
            <a:off x="0" y="0"/>
            <a:ext cx="9144000" cy="576898"/>
            <a:chOff x="0" y="0"/>
            <a:chExt cx="9144000" cy="576898"/>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9963" cy="576897"/>
            </a:xfrm>
            <a:prstGeom prst="rect">
              <a:avLst/>
            </a:prstGeom>
          </p:spPr>
        </p:pic>
        <p:sp>
          <p:nvSpPr>
            <p:cNvPr id="4" name="Rectangle 3"/>
            <p:cNvSpPr/>
            <p:nvPr userDrawn="1"/>
          </p:nvSpPr>
          <p:spPr>
            <a:xfrm>
              <a:off x="3362325" y="0"/>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567085593"/>
      </p:ext>
    </p:extLst>
  </p:cSld>
  <p:clrMapOvr>
    <a:masterClrMapping/>
  </p:clrMapOvr>
  <p:extLst>
    <p:ext uri="{DCECCB84-F9BA-43D5-87BE-67443E8EF086}">
      <p15:sldGuideLst xmlns:p15="http://schemas.microsoft.com/office/powerpoint/2012/main">
        <p15:guide id="1" pos="158">
          <p15:clr>
            <a:srgbClr val="FBAE40"/>
          </p15:clr>
        </p15:guide>
        <p15:guide id="2" orient="horz" pos="826">
          <p15:clr>
            <a:srgbClr val="FBAE40"/>
          </p15:clr>
        </p15:guide>
        <p15:guide id="3" pos="5602">
          <p15:clr>
            <a:srgbClr val="FBAE40"/>
          </p15:clr>
        </p15:guide>
        <p15:guide id="4" pos="53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400" b="1"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250825" y="779463"/>
            <a:ext cx="8316913" cy="3871118"/>
          </a:xfrm>
          <a:prstGeom prst="rect">
            <a:avLst/>
          </a:prstGeom>
        </p:spPr>
        <p:txBody>
          <a:bodyPr lIns="0"/>
          <a:lstStyle>
            <a:lvl1pPr marL="360000" indent="-179388">
              <a:spcBef>
                <a:spcPts val="1000"/>
              </a:spcBef>
              <a:buClr>
                <a:schemeClr val="tx1"/>
              </a:buClr>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1pPr>
            <a:lvl2pPr marL="540000" indent="-180000">
              <a:buClr>
                <a:schemeClr val="tx1"/>
              </a:buClr>
              <a:buFont typeface="Arial" panose="020B0604020202020204" pitchFamily="34" charset="0"/>
              <a:buChar char="•"/>
              <a:defRPr sz="1800">
                <a:latin typeface="Calibri" panose="020F0502020204030204" pitchFamily="34" charset="0"/>
                <a:cs typeface="Calibri" panose="020F0502020204030204" pitchFamily="34" charset="0"/>
              </a:defRPr>
            </a:lvl2pPr>
            <a:lvl3pPr marL="719138" indent="-179388">
              <a:buClr>
                <a:schemeClr val="tx1"/>
              </a:buClr>
              <a:buFont typeface="Arial" panose="020B0604020202020204" pitchFamily="34" charset="0"/>
              <a:buChar char="•"/>
              <a:defRPr sz="1600">
                <a:latin typeface="Calibri" panose="020F0502020204030204" pitchFamily="34" charset="0"/>
                <a:cs typeface="Calibri" panose="020F0502020204030204" pitchFamily="34" charset="0"/>
              </a:defRPr>
            </a:lvl3pPr>
            <a:lvl4pPr marL="900113" indent="-180975">
              <a:spcBef>
                <a:spcPts val="500"/>
              </a:spcBef>
              <a:buClr>
                <a:schemeClr val="tx1"/>
              </a:buClr>
              <a:buFont typeface="Arial" panose="020B0604020202020204" pitchFamily="34" charset="0"/>
              <a:buChar char="•"/>
              <a:defRPr sz="1400">
                <a:latin typeface="Calibri" panose="020F0502020204030204" pitchFamily="34" charset="0"/>
                <a:cs typeface="Calibri" panose="020F0502020204030204" pitchFamily="34" charset="0"/>
              </a:defRPr>
            </a:lvl4pPr>
            <a:lvl5pPr marL="1080000" indent="-180000">
              <a:spcBef>
                <a:spcPts val="500"/>
              </a:spcBef>
              <a:buClr>
                <a:schemeClr val="tx1"/>
              </a:buClr>
              <a:buFont typeface="Arial" panose="020B0604020202020204" pitchFamily="34" charset="0"/>
              <a:buChar char="•"/>
              <a:defRPr sz="1200">
                <a:latin typeface="Calibri" panose="020F0502020204030204" pitchFamily="34" charset="0"/>
                <a:cs typeface="Calibri" panose="020F0502020204030204" pitchFamily="34" charset="0"/>
              </a:defRPr>
            </a:lvl5pPr>
          </a:lstStyle>
          <a:p>
            <a:pPr lvl="0"/>
            <a:r>
              <a:rPr lang="en-US" dirty="0"/>
              <a:t>Content slide – TCP logo only necessary on first slide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3663072"/>
      </p:ext>
    </p:extLst>
  </p:cSld>
  <p:clrMapOvr>
    <a:masterClrMapping/>
  </p:clrMapOvr>
  <p:extLst>
    <p:ext uri="{DCECCB84-F9BA-43D5-87BE-67443E8EF086}">
      <p15:sldGuideLst xmlns:p15="http://schemas.microsoft.com/office/powerpoint/2012/main">
        <p15:guide id="1" orient="horz" pos="146" userDrawn="1">
          <p15:clr>
            <a:srgbClr val="FBAE40"/>
          </p15:clr>
        </p15:guide>
        <p15:guide id="2" pos="158" userDrawn="1">
          <p15:clr>
            <a:srgbClr val="FBAE40"/>
          </p15:clr>
        </p15:guide>
        <p15:guide id="3" orient="horz" pos="1620" userDrawn="1">
          <p15:clr>
            <a:srgbClr val="FBAE40"/>
          </p15:clr>
        </p15:guide>
        <p15:guide id="4" pos="5602" userDrawn="1">
          <p15:clr>
            <a:srgbClr val="FBAE40"/>
          </p15:clr>
        </p15:guide>
        <p15:guide id="5"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4" y="231775"/>
            <a:ext cx="8316913" cy="434767"/>
          </a:xfrm>
          <a:prstGeom prst="rect">
            <a:avLst/>
          </a:prstGeom>
        </p:spPr>
        <p:txBody>
          <a:bodyPr lIns="0">
            <a:noAutofit/>
          </a:bodyPr>
          <a:lstStyle>
            <a:lvl1pPr marL="0" indent="0">
              <a:buNone/>
              <a:defRPr lang="en-US" sz="2400" b="1"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58" y="4420917"/>
            <a:ext cx="6431742" cy="434767"/>
          </a:xfrm>
          <a:prstGeom prst="rect">
            <a:avLst/>
          </a:prstGeom>
        </p:spPr>
        <p:txBody>
          <a:bodyPr lIns="0" anchor="ctr">
            <a:noAutofit/>
          </a:bodyPr>
          <a:lstStyle>
            <a:lvl1pPr marL="0" indent="0">
              <a:buNone/>
              <a:defRPr lang="en-US" sz="1600" b="0" kern="1200" baseline="0" dirty="0">
                <a:solidFill>
                  <a:schemeClr val="tx1"/>
                </a:solidFill>
                <a:uFill>
                  <a:solidFill>
                    <a:schemeClr val="tx2"/>
                  </a:solidFill>
                </a:uFill>
                <a:latin typeface="Calibri" panose="020F0502020204030204" pitchFamily="34" charset="0"/>
                <a:ea typeface="+mj-ea"/>
                <a:cs typeface="Calibri" panose="020F0502020204030204" pitchFamily="34" charset="0"/>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25" y="728870"/>
            <a:ext cx="8316913" cy="284370"/>
          </a:xfrm>
          <a:prstGeom prst="rect">
            <a:avLst/>
          </a:prstGeom>
        </p:spPr>
        <p:txBody>
          <a:bodyPr/>
          <a:lstStyle>
            <a:lvl1pPr marL="0" indent="0" algn="ctr">
              <a:buNone/>
              <a:defRPr lang="en-US" sz="160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Graph title, centered</a:t>
            </a:r>
          </a:p>
        </p:txBody>
      </p:sp>
      <p:sp>
        <p:nvSpPr>
          <p:cNvPr id="3" name="Picture Placeholder 2"/>
          <p:cNvSpPr>
            <a:spLocks noGrp="1"/>
          </p:cNvSpPr>
          <p:nvPr>
            <p:ph type="pic" sz="quarter" idx="15"/>
          </p:nvPr>
        </p:nvSpPr>
        <p:spPr>
          <a:xfrm>
            <a:off x="844500" y="1075568"/>
            <a:ext cx="7576458" cy="3053747"/>
          </a:xfrm>
          <a:prstGeom prst="rect">
            <a:avLst/>
          </a:prstGeom>
        </p:spPr>
        <p:txBody>
          <a:bodyPr/>
          <a:lstStyle/>
          <a:p>
            <a:endParaRPr lang="en-GB"/>
          </a:p>
        </p:txBody>
      </p:sp>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25" y="1804726"/>
            <a:ext cx="8316913" cy="519694"/>
          </a:xfrm>
          <a:prstGeom prst="rect">
            <a:avLst/>
          </a:prstGeom>
        </p:spPr>
        <p:txBody>
          <a:bodyPr lIns="0" anchor="b" anchorCtr="0">
            <a:noAutofit/>
          </a:bodyPr>
          <a:lstStyle>
            <a:lvl1pPr marL="0" marR="0" indent="0" algn="l" defTabSz="914400" rtl="0" eaLnBrk="1" fontAlgn="auto" latinLnBrk="0" hangingPunct="1">
              <a:lnSpc>
                <a:spcPct val="100000"/>
              </a:lnSpc>
              <a:spcBef>
                <a:spcPct val="0"/>
              </a:spcBef>
              <a:spcAft>
                <a:spcPts val="0"/>
              </a:spcAft>
              <a:buClr>
                <a:schemeClr val="bg1">
                  <a:lumMod val="65000"/>
                </a:schemeClr>
              </a:buClr>
              <a:buSzPct val="100000"/>
              <a:buFont typeface="Calibri" panose="020F0502020204030204" pitchFamily="34" charset="0"/>
              <a:buNone/>
              <a:tabLst/>
              <a:defRPr lang="en-US" sz="3200" b="1" kern="1200" dirty="0">
                <a:solidFill>
                  <a:schemeClr val="tx1"/>
                </a:solidFill>
                <a:latin typeface="Calibri" panose="020F0502020204030204" pitchFamily="34" charset="0"/>
                <a:ea typeface="+mj-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Transition slide – TCP logo on bottom (optional)</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25" y="2339080"/>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1</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596" y="2646651"/>
            <a:ext cx="8316913" cy="293284"/>
          </a:xfrm>
          <a:prstGeom prst="rect">
            <a:avLst/>
          </a:prstGeom>
        </p:spPr>
        <p:txBody>
          <a:bodyPr lIns="0">
            <a:noAutofit/>
          </a:bodyPr>
          <a:lstStyle>
            <a:lvl1pPr marL="216000" marR="0" indent="-216000" algn="l" defTabSz="914400" rtl="0" eaLnBrk="1" fontAlgn="auto" latinLnBrk="0" hangingPunct="1">
              <a:lnSpc>
                <a:spcPct val="100000"/>
              </a:lnSpc>
              <a:spcBef>
                <a:spcPts val="1000"/>
              </a:spcBef>
              <a:spcAft>
                <a:spcPts val="0"/>
              </a:spcAft>
              <a:buClr>
                <a:schemeClr val="bg1">
                  <a:lumMod val="65000"/>
                </a:schemeClr>
              </a:buClr>
              <a:buSzPct val="100000"/>
              <a:buFont typeface="Calibri" panose="020F0502020204030204" pitchFamily="34" charset="0"/>
              <a:buNone/>
              <a:tabLst/>
              <a:defRPr lang="en-US" sz="1600" kern="1200" baseline="0" dirty="0" smtClean="0">
                <a:solidFill>
                  <a:schemeClr val="bg1">
                    <a:lumMod val="50000"/>
                  </a:schemeClr>
                </a:solidFill>
                <a:latin typeface="Calibri" panose="020F0502020204030204" pitchFamily="34" charset="0"/>
                <a:ea typeface="+mn-ea"/>
                <a:cs typeface="Calibri" panose="020F0502020204030204" pitchFamily="34" charset="0"/>
              </a:defRPr>
            </a:lvl1pPr>
          </a:lstStyle>
          <a:p>
            <a:pPr marL="216000" marR="0" lvl="0" indent="-216000" algn="l" defTabSz="914400" rtl="0" eaLnBrk="1" fontAlgn="auto" latinLnBrk="0" hangingPunct="1">
              <a:lnSpc>
                <a:spcPct val="100000"/>
              </a:lnSpc>
              <a:spcBef>
                <a:spcPts val="2200"/>
              </a:spcBef>
              <a:spcAft>
                <a:spcPts val="0"/>
              </a:spcAft>
              <a:buClr>
                <a:schemeClr val="bg1">
                  <a:lumMod val="65000"/>
                </a:schemeClr>
              </a:buClr>
              <a:buSzPct val="100000"/>
              <a:buFont typeface="Calibri" panose="020F0502020204030204" pitchFamily="34" charset="0"/>
              <a:buNone/>
              <a:tabLst/>
              <a:defRPr/>
            </a:pPr>
            <a:r>
              <a:rPr lang="en-US" dirty="0"/>
              <a:t>Line 2</a:t>
            </a:r>
          </a:p>
        </p:txBody>
      </p:sp>
      <p:grpSp>
        <p:nvGrpSpPr>
          <p:cNvPr id="5" name="Group 4"/>
          <p:cNvGrpSpPr/>
          <p:nvPr userDrawn="1"/>
        </p:nvGrpSpPr>
        <p:grpSpPr>
          <a:xfrm>
            <a:off x="0" y="4566602"/>
            <a:ext cx="9144000" cy="576898"/>
            <a:chOff x="0" y="4566602"/>
            <a:chExt cx="9144000" cy="576898"/>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7" name="Rectangle 6"/>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spTree>
  </p:cSld>
  <p:clrMapOvr>
    <a:masterClrMapping/>
  </p:clrMapOvr>
  <p:extLst>
    <p:ext uri="{DCECCB84-F9BA-43D5-87BE-67443E8EF086}">
      <p15:sldGuideLst xmlns:p15="http://schemas.microsoft.com/office/powerpoint/2012/main">
        <p15:guide id="1" pos="158" userDrawn="1">
          <p15:clr>
            <a:srgbClr val="FBAE40"/>
          </p15:clr>
        </p15:guide>
        <p15:guide id="2" pos="53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9" r:id="rId2"/>
    <p:sldLayoutId id="2147483704" r:id="rId3"/>
    <p:sldLayoutId id="2147483703" r:id="rId4"/>
    <p:sldLayoutId id="2147483708" r:id="rId5"/>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16000" indent="-216000" algn="l" defTabSz="914400" rtl="0" eaLnBrk="1" latinLnBrk="0" hangingPunct="1">
        <a:spcBef>
          <a:spcPts val="2200"/>
        </a:spcBef>
        <a:buClr>
          <a:schemeClr val="bg1">
            <a:lumMod val="65000"/>
          </a:schemeClr>
        </a:buClr>
        <a:buSzPct val="100000"/>
        <a:buFont typeface="Calibri" panose="020F0502020204030204" pitchFamily="34" charset="0"/>
        <a:buChar char="•"/>
        <a:defRPr sz="1800" kern="1200">
          <a:solidFill>
            <a:schemeClr val="tx1"/>
          </a:solidFill>
          <a:latin typeface="+mn-lt"/>
          <a:ea typeface="+mn-ea"/>
          <a:cs typeface="+mn-cs"/>
        </a:defRPr>
      </a:lvl1pPr>
      <a:lvl2pPr marL="540000" indent="-180000" algn="l" defTabSz="914400" rtl="0" eaLnBrk="1" latinLnBrk="0" hangingPunct="1">
        <a:spcBef>
          <a:spcPts val="500"/>
        </a:spcBef>
        <a:buClr>
          <a:schemeClr val="bg1">
            <a:lumMod val="65000"/>
          </a:schemeClr>
        </a:buClr>
        <a:buSzPct val="100000"/>
        <a:buFont typeface="Segoe UI" panose="020B0502040204020203" pitchFamily="34" charset="0"/>
        <a:buChar char="-"/>
        <a:defRPr sz="1600" kern="1200">
          <a:solidFill>
            <a:schemeClr val="tx1"/>
          </a:solidFill>
          <a:latin typeface="+mn-lt"/>
          <a:ea typeface="+mn-ea"/>
          <a:cs typeface="+mn-cs"/>
        </a:defRPr>
      </a:lvl2pPr>
      <a:lvl3pPr marL="756000" indent="-180000" algn="l" defTabSz="914400" rtl="0" eaLnBrk="1" latinLnBrk="0" hangingPunct="1">
        <a:spcBef>
          <a:spcPts val="500"/>
        </a:spcBef>
        <a:buClr>
          <a:schemeClr val="bg1">
            <a:lumMod val="75000"/>
          </a:schemeClr>
        </a:buClr>
        <a:buFont typeface="Segoe UI" panose="020B0502040204020203"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TCP on Tokamak Programmes (CTP TCP)</a:t>
            </a:r>
          </a:p>
        </p:txBody>
      </p:sp>
      <p:sp>
        <p:nvSpPr>
          <p:cNvPr id="3" name="Text Placeholder 2"/>
          <p:cNvSpPr>
            <a:spLocks noGrp="1"/>
          </p:cNvSpPr>
          <p:nvPr>
            <p:ph type="body" sz="quarter" idx="13"/>
          </p:nvPr>
        </p:nvSpPr>
        <p:spPr/>
        <p:txBody>
          <a:bodyPr/>
          <a:lstStyle/>
          <a:p>
            <a:r>
              <a:rPr lang="en-GB" dirty="0" err="1"/>
              <a:t>Shunsuke</a:t>
            </a:r>
            <a:r>
              <a:rPr lang="en-GB" dirty="0"/>
              <a:t> IDE</a:t>
            </a:r>
          </a:p>
        </p:txBody>
      </p:sp>
      <p:sp>
        <p:nvSpPr>
          <p:cNvPr id="4" name="Text Placeholder 3"/>
          <p:cNvSpPr>
            <a:spLocks noGrp="1"/>
          </p:cNvSpPr>
          <p:nvPr>
            <p:ph type="body" sz="quarter" idx="14"/>
          </p:nvPr>
        </p:nvSpPr>
        <p:spPr/>
        <p:txBody>
          <a:bodyPr/>
          <a:lstStyle/>
          <a:p>
            <a:r>
              <a:rPr lang="en-GB" dirty="0"/>
              <a:t>Paris, France, 16-17 February 2026, IEA FUSION POWER CO-ORDINATING COMMITTEE (FPCC)</a:t>
            </a:r>
          </a:p>
          <a:p>
            <a:endParaRPr lang="en-GB" dirty="0"/>
          </a:p>
        </p:txBody>
      </p:sp>
    </p:spTree>
    <p:extLst>
      <p:ext uri="{BB962C8B-B14F-4D97-AF65-F5344CB8AC3E}">
        <p14:creationId xmlns:p14="http://schemas.microsoft.com/office/powerpoint/2010/main" val="81757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06F56-B1B3-6683-7ADA-AC8422F34EB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F2336DC-BE23-402E-4318-9E0A978FD0E8}"/>
              </a:ext>
            </a:extLst>
          </p:cNvPr>
          <p:cNvSpPr>
            <a:spLocks noGrp="1"/>
          </p:cNvSpPr>
          <p:nvPr>
            <p:ph type="body" sz="quarter" idx="12"/>
          </p:nvPr>
        </p:nvSpPr>
        <p:spPr/>
        <p:txBody>
          <a:bodyPr/>
          <a:lstStyle/>
          <a:p>
            <a:r>
              <a:rPr lang="en-GB"/>
              <a:t>Highlights</a:t>
            </a:r>
          </a:p>
        </p:txBody>
      </p:sp>
      <p:sp>
        <p:nvSpPr>
          <p:cNvPr id="3" name="TextBox 2">
            <a:extLst>
              <a:ext uri="{FF2B5EF4-FFF2-40B4-BE49-F238E27FC236}">
                <a16:creationId xmlns:a16="http://schemas.microsoft.com/office/drawing/2014/main" id="{047B7D49-8662-853A-D214-157AB99B16EE}"/>
              </a:ext>
            </a:extLst>
          </p:cNvPr>
          <p:cNvSpPr txBox="1"/>
          <p:nvPr/>
        </p:nvSpPr>
        <p:spPr>
          <a:xfrm>
            <a:off x="-161138" y="771775"/>
            <a:ext cx="4611629" cy="2949205"/>
          </a:xfrm>
          <a:prstGeom prst="rect">
            <a:avLst/>
          </a:prstGeom>
          <a:noFill/>
        </p:spPr>
        <p:txBody>
          <a:bodyPr wrap="square">
            <a:spAutoFit/>
          </a:bodyPr>
          <a:lstStyle/>
          <a:p>
            <a:pPr marL="457200" algn="just" eaLnBrk="0" fontAlgn="base" hangingPunct="0">
              <a:lnSpc>
                <a:spcPct val="150000"/>
              </a:lnSpc>
              <a:spcAft>
                <a:spcPts val="600"/>
              </a:spcAft>
              <a:tabLst>
                <a:tab pos="685800" algn="l"/>
              </a:tabLst>
            </a:pPr>
            <a:r>
              <a:rPr lang="en-GB" dirty="0">
                <a:solidFill>
                  <a:srgbClr val="000000"/>
                </a:solidFill>
                <a:effectLst/>
                <a:ea typeface="Times New Roman" panose="02020603050405020304" pitchFamily="18" charset="0"/>
                <a:cs typeface="Times New Roman" panose="02020603050405020304" pitchFamily="18" charset="0"/>
              </a:rPr>
              <a:t>Scientific interest on </a:t>
            </a:r>
            <a:r>
              <a:rPr lang="en-GB" b="1" dirty="0">
                <a:solidFill>
                  <a:schemeClr val="accent4"/>
                </a:solidFill>
                <a:effectLst/>
                <a:ea typeface="Times New Roman" panose="02020603050405020304" pitchFamily="18" charset="0"/>
                <a:cs typeface="Times New Roman" panose="02020603050405020304" pitchFamily="18" charset="0"/>
              </a:rPr>
              <a:t>JT-60SA</a:t>
            </a:r>
            <a:r>
              <a:rPr lang="en-GB" dirty="0">
                <a:solidFill>
                  <a:srgbClr val="000000"/>
                </a:solidFill>
                <a:effectLst/>
                <a:ea typeface="Times New Roman" panose="02020603050405020304" pitchFamily="18" charset="0"/>
                <a:cs typeface="Times New Roman" panose="02020603050405020304" pitchFamily="18" charset="0"/>
              </a:rPr>
              <a:t> is increasing with the major goals in 2025 achieved with the operation scenario modelling in preparation of the Operation Phase 2 and Operatio</a:t>
            </a:r>
            <a:r>
              <a:rPr lang="en-GB" dirty="0">
                <a:solidFill>
                  <a:srgbClr val="000000"/>
                </a:solidFill>
                <a:ea typeface="Times New Roman" panose="02020603050405020304" pitchFamily="18" charset="0"/>
                <a:cs typeface="Times New Roman" panose="02020603050405020304" pitchFamily="18" charset="0"/>
              </a:rPr>
              <a:t>n Phase </a:t>
            </a:r>
            <a:r>
              <a:rPr lang="en-GB" dirty="0">
                <a:solidFill>
                  <a:srgbClr val="000000"/>
                </a:solidFill>
                <a:effectLst/>
                <a:ea typeface="Times New Roman" panose="02020603050405020304" pitchFamily="18" charset="0"/>
                <a:cs typeface="Times New Roman" panose="02020603050405020304" pitchFamily="18" charset="0"/>
              </a:rPr>
              <a:t>3 and for the transition to Tungsten plasma facing components. </a:t>
            </a:r>
            <a:endParaRPr lang="en-GB" dirty="0">
              <a:effectLst/>
              <a:ea typeface="SimSun" panose="02010600030101010101" pitchFamily="2" charset="-122"/>
              <a:cs typeface="Times New Roman" panose="02020603050405020304" pitchFamily="18" charset="0"/>
            </a:endParaRPr>
          </a:p>
        </p:txBody>
      </p:sp>
      <p:pic>
        <p:nvPicPr>
          <p:cNvPr id="8" name="Picture 7" descr="A red circle with white background&#10;&#10;Description automatically generated">
            <a:extLst>
              <a:ext uri="{FF2B5EF4-FFF2-40B4-BE49-F238E27FC236}">
                <a16:creationId xmlns:a16="http://schemas.microsoft.com/office/drawing/2014/main" id="{904CC758-82AB-20EA-42BB-9D2EF3C964D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828401" y="126542"/>
            <a:ext cx="900000" cy="540000"/>
          </a:xfrm>
          <a:prstGeom prst="rect">
            <a:avLst/>
          </a:prstGeom>
          <a:ln>
            <a:solidFill>
              <a:schemeClr val="tx1"/>
            </a:solidFill>
          </a:ln>
        </p:spPr>
      </p:pic>
      <p:sp>
        <p:nvSpPr>
          <p:cNvPr id="7" name="TextBox 6">
            <a:extLst>
              <a:ext uri="{FF2B5EF4-FFF2-40B4-BE49-F238E27FC236}">
                <a16:creationId xmlns:a16="http://schemas.microsoft.com/office/drawing/2014/main" id="{DA001E4F-A477-D029-738A-8AD2A3BE11D1}"/>
              </a:ext>
            </a:extLst>
          </p:cNvPr>
          <p:cNvSpPr txBox="1"/>
          <p:nvPr/>
        </p:nvSpPr>
        <p:spPr>
          <a:xfrm>
            <a:off x="4693510" y="927331"/>
            <a:ext cx="4269783" cy="338554"/>
          </a:xfrm>
          <a:prstGeom prst="rect">
            <a:avLst/>
          </a:prstGeom>
          <a:noFill/>
        </p:spPr>
        <p:txBody>
          <a:bodyPr wrap="square">
            <a:spAutoFit/>
          </a:bodyPr>
          <a:lstStyle/>
          <a:p>
            <a:r>
              <a:rPr lang="en-GB" sz="1600" dirty="0">
                <a:solidFill>
                  <a:srgbClr val="376192"/>
                </a:solidFill>
                <a:effectLst/>
              </a:rPr>
              <a:t>Main target scenarios in Operation Phase 2</a:t>
            </a:r>
          </a:p>
        </p:txBody>
      </p:sp>
      <p:pic>
        <p:nvPicPr>
          <p:cNvPr id="6" name="Picture 5" descr="A diagram of a graph&#10;&#10;AI-generated content may be incorrect.">
            <a:extLst>
              <a:ext uri="{FF2B5EF4-FFF2-40B4-BE49-F238E27FC236}">
                <a16:creationId xmlns:a16="http://schemas.microsoft.com/office/drawing/2014/main" id="{9969EC49-5782-466E-7DC6-68CC6FF9A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051" y="1526674"/>
            <a:ext cx="4233940" cy="2663285"/>
          </a:xfrm>
          <a:prstGeom prst="rect">
            <a:avLst/>
          </a:prstGeom>
        </p:spPr>
      </p:pic>
      <p:pic>
        <p:nvPicPr>
          <p:cNvPr id="9" name="Picture 8">
            <a:extLst>
              <a:ext uri="{FF2B5EF4-FFF2-40B4-BE49-F238E27FC236}">
                <a16:creationId xmlns:a16="http://schemas.microsoft.com/office/drawing/2014/main" id="{72C136CA-0D0C-1B3E-F9E4-5DEBFA4B432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880964" y="126542"/>
            <a:ext cx="900000" cy="540000"/>
          </a:xfrm>
          <a:prstGeom prst="rect">
            <a:avLst/>
          </a:prstGeom>
          <a:ln>
            <a:noFill/>
          </a:ln>
        </p:spPr>
      </p:pic>
    </p:spTree>
    <p:extLst>
      <p:ext uri="{BB962C8B-B14F-4D97-AF65-F5344CB8AC3E}">
        <p14:creationId xmlns:p14="http://schemas.microsoft.com/office/powerpoint/2010/main" val="43232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1418E-E842-4E71-711A-2BD61FF6E7D4}"/>
              </a:ext>
            </a:extLst>
          </p:cNvPr>
          <p:cNvSpPr>
            <a:spLocks noGrp="1"/>
          </p:cNvSpPr>
          <p:nvPr>
            <p:ph type="body" sz="quarter" idx="12"/>
          </p:nvPr>
        </p:nvSpPr>
        <p:spPr/>
        <p:txBody>
          <a:bodyPr/>
          <a:lstStyle/>
          <a:p>
            <a:r>
              <a:rPr lang="en-GB" dirty="0"/>
              <a:t>Highlights</a:t>
            </a:r>
          </a:p>
          <a:p>
            <a:endParaRPr lang="en-GB" dirty="0"/>
          </a:p>
        </p:txBody>
      </p:sp>
      <p:pic>
        <p:nvPicPr>
          <p:cNvPr id="4" name="Picture 3">
            <a:extLst>
              <a:ext uri="{FF2B5EF4-FFF2-40B4-BE49-F238E27FC236}">
                <a16:creationId xmlns:a16="http://schemas.microsoft.com/office/drawing/2014/main" id="{8D8877D8-888E-3656-908F-E47531B23A0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880964" y="126542"/>
            <a:ext cx="900000" cy="540000"/>
          </a:xfrm>
          <a:prstGeom prst="rect">
            <a:avLst/>
          </a:prstGeom>
          <a:ln>
            <a:noFill/>
          </a:ln>
        </p:spPr>
      </p:pic>
      <p:pic>
        <p:nvPicPr>
          <p:cNvPr id="5" name="Image 8">
            <a:extLst>
              <a:ext uri="{FF2B5EF4-FFF2-40B4-BE49-F238E27FC236}">
                <a16:creationId xmlns:a16="http://schemas.microsoft.com/office/drawing/2014/main" id="{07F7EF65-679C-4B26-86CA-1667185DC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677" y="975413"/>
            <a:ext cx="5004276" cy="3329590"/>
          </a:xfrm>
          <a:prstGeom prst="rect">
            <a:avLst/>
          </a:prstGeom>
        </p:spPr>
      </p:pic>
      <p:sp>
        <p:nvSpPr>
          <p:cNvPr id="7" name="TextBox 6">
            <a:extLst>
              <a:ext uri="{FF2B5EF4-FFF2-40B4-BE49-F238E27FC236}">
                <a16:creationId xmlns:a16="http://schemas.microsoft.com/office/drawing/2014/main" id="{3BAF0201-5923-4428-476B-B3FDFA848C2B}"/>
              </a:ext>
            </a:extLst>
          </p:cNvPr>
          <p:cNvSpPr txBox="1"/>
          <p:nvPr/>
        </p:nvSpPr>
        <p:spPr>
          <a:xfrm>
            <a:off x="127579" y="769851"/>
            <a:ext cx="3785098" cy="2949205"/>
          </a:xfrm>
          <a:prstGeom prst="rect">
            <a:avLst/>
          </a:prstGeom>
          <a:noFill/>
        </p:spPr>
        <p:txBody>
          <a:bodyPr wrap="square">
            <a:spAutoFit/>
          </a:bodyPr>
          <a:lstStyle/>
          <a:p>
            <a:pPr marL="0" lvl="1" algn="just">
              <a:lnSpc>
                <a:spcPct val="150000"/>
              </a:lnSpc>
            </a:pPr>
            <a:r>
              <a:rPr lang="en-GB" dirty="0"/>
              <a:t>High fluence campaign was achieved at low divertor Electron Temperature in </a:t>
            </a:r>
            <a:r>
              <a:rPr lang="en-GB" b="1" dirty="0">
                <a:solidFill>
                  <a:schemeClr val="accent4"/>
                </a:solidFill>
              </a:rPr>
              <a:t>WEST.</a:t>
            </a:r>
            <a:r>
              <a:rPr lang="en-GB" dirty="0"/>
              <a:t> After 4 weeks with repetitive (~70 seconds discharges) reached a particle fluence equivalent to more than an ITER pulse. </a:t>
            </a:r>
          </a:p>
        </p:txBody>
      </p:sp>
      <p:pic>
        <p:nvPicPr>
          <p:cNvPr id="8" name="Logo CEA">
            <a:extLst>
              <a:ext uri="{FF2B5EF4-FFF2-40B4-BE49-F238E27FC236}">
                <a16:creationId xmlns:a16="http://schemas.microsoft.com/office/drawing/2014/main" id="{B6386630-C240-C673-DFB0-3D0132811E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824" y="3950024"/>
            <a:ext cx="709958" cy="709958"/>
          </a:xfrm>
          <a:prstGeom prst="rect">
            <a:avLst/>
          </a:prstGeom>
        </p:spPr>
      </p:pic>
      <p:pic>
        <p:nvPicPr>
          <p:cNvPr id="9" name="Picture 4" descr="Afficher l'image d'origine">
            <a:extLst>
              <a:ext uri="{FF2B5EF4-FFF2-40B4-BE49-F238E27FC236}">
                <a16:creationId xmlns:a16="http://schemas.microsoft.com/office/drawing/2014/main" id="{0380DDD0-7F17-D1F3-6898-A087A4B3D4C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28793" y="3951948"/>
            <a:ext cx="2736673" cy="70803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46">
            <a:extLst>
              <a:ext uri="{FF2B5EF4-FFF2-40B4-BE49-F238E27FC236}">
                <a16:creationId xmlns:a16="http://schemas.microsoft.com/office/drawing/2014/main" id="{6580608B-0CAB-C08A-D151-3BB0E0850AC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39673" y="169047"/>
            <a:ext cx="1328064" cy="497495"/>
          </a:xfrm>
          <a:prstGeom prst="rect">
            <a:avLst/>
          </a:prstGeom>
        </p:spPr>
      </p:pic>
    </p:spTree>
    <p:extLst>
      <p:ext uri="{BB962C8B-B14F-4D97-AF65-F5344CB8AC3E}">
        <p14:creationId xmlns:p14="http://schemas.microsoft.com/office/powerpoint/2010/main" val="85669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Highlights</a:t>
            </a:r>
          </a:p>
          <a:p>
            <a:endParaRPr lang="en-GB" dirty="0"/>
          </a:p>
        </p:txBody>
      </p:sp>
      <p:sp>
        <p:nvSpPr>
          <p:cNvPr id="3" name="TextBox 2">
            <a:extLst>
              <a:ext uri="{FF2B5EF4-FFF2-40B4-BE49-F238E27FC236}">
                <a16:creationId xmlns:a16="http://schemas.microsoft.com/office/drawing/2014/main" id="{C9041826-88F1-82A8-E040-4FBF78F66A77}"/>
              </a:ext>
            </a:extLst>
          </p:cNvPr>
          <p:cNvSpPr txBox="1"/>
          <p:nvPr/>
        </p:nvSpPr>
        <p:spPr>
          <a:xfrm>
            <a:off x="250824" y="951017"/>
            <a:ext cx="4546463" cy="1702710"/>
          </a:xfrm>
          <a:prstGeom prst="rect">
            <a:avLst/>
          </a:prstGeom>
          <a:noFill/>
        </p:spPr>
        <p:txBody>
          <a:bodyPr wrap="square">
            <a:spAutoFit/>
          </a:bodyPr>
          <a:lstStyle/>
          <a:p>
            <a:pPr algn="just">
              <a:lnSpc>
                <a:spcPct val="150000"/>
              </a:lnSpc>
            </a:pPr>
            <a:r>
              <a:rPr lang="en-GB" dirty="0">
                <a:solidFill>
                  <a:srgbClr val="000000"/>
                </a:solidFill>
                <a:ea typeface="Times New Roman" panose="02020603050405020304" pitchFamily="18" charset="0"/>
                <a:cs typeface="Times New Roman" panose="02020603050405020304" pitchFamily="18" charset="0"/>
              </a:rPr>
              <a:t>In</a:t>
            </a:r>
            <a:r>
              <a:rPr lang="en-GB" sz="1800" dirty="0">
                <a:solidFill>
                  <a:srgbClr val="000000"/>
                </a:solidFill>
                <a:effectLst/>
                <a:ea typeface="Times New Roman" panose="02020603050405020304" pitchFamily="18" charset="0"/>
                <a:cs typeface="Times New Roman" panose="02020603050405020304" pitchFamily="18" charset="0"/>
              </a:rPr>
              <a:t> </a:t>
            </a:r>
            <a:r>
              <a:rPr lang="en-GB" sz="1800" b="1" dirty="0">
                <a:solidFill>
                  <a:schemeClr val="accent4"/>
                </a:solidFill>
                <a:effectLst/>
                <a:ea typeface="Times New Roman" panose="02020603050405020304" pitchFamily="18" charset="0"/>
                <a:cs typeface="Times New Roman" panose="02020603050405020304" pitchFamily="18" charset="0"/>
              </a:rPr>
              <a:t>KSTAR</a:t>
            </a:r>
            <a:r>
              <a:rPr lang="en-GB" sz="1800" b="1" dirty="0">
                <a:solidFill>
                  <a:srgbClr val="376192"/>
                </a:solidFill>
                <a:effectLst/>
                <a:ea typeface="Times New Roman" panose="02020603050405020304" pitchFamily="18" charset="0"/>
                <a:cs typeface="Times New Roman" panose="02020603050405020304" pitchFamily="18" charset="0"/>
              </a:rPr>
              <a:t> </a:t>
            </a:r>
            <a:r>
              <a:rPr lang="en-GB" sz="1800" dirty="0">
                <a:solidFill>
                  <a:srgbClr val="000000"/>
                </a:solidFill>
                <a:effectLst/>
                <a:ea typeface="Times New Roman" panose="02020603050405020304" pitchFamily="18" charset="0"/>
                <a:cs typeface="Times New Roman" panose="02020603050405020304" pitchFamily="18" charset="0"/>
              </a:rPr>
              <a:t> the effect of the Tungsten  divertor was studied using Lower Single Null / Upper Single Null comparison</a:t>
            </a:r>
            <a:r>
              <a:rPr lang="en-GB" dirty="0">
                <a:solidFill>
                  <a:srgbClr val="000000"/>
                </a:solidFill>
                <a:ea typeface="Times New Roman" panose="02020603050405020304" pitchFamily="18" charset="0"/>
                <a:cs typeface="Times New Roman" panose="02020603050405020304" pitchFamily="18" charset="0"/>
              </a:rPr>
              <a:t> experiments. </a:t>
            </a:r>
            <a:endParaRPr lang="en-GB" dirty="0"/>
          </a:p>
        </p:txBody>
      </p:sp>
      <p:pic>
        <p:nvPicPr>
          <p:cNvPr id="4" name="Picture 3">
            <a:extLst>
              <a:ext uri="{FF2B5EF4-FFF2-40B4-BE49-F238E27FC236}">
                <a16:creationId xmlns:a16="http://schemas.microsoft.com/office/drawing/2014/main" id="{3DA2697D-A2AE-89D7-69C4-8EE48C47E8B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728692" y="126542"/>
            <a:ext cx="900000" cy="540000"/>
          </a:xfrm>
          <a:prstGeom prst="rect">
            <a:avLst/>
          </a:prstGeom>
          <a:ln>
            <a:solidFill>
              <a:schemeClr val="tx1"/>
            </a:solidFill>
          </a:ln>
        </p:spPr>
      </p:pic>
      <p:pic>
        <p:nvPicPr>
          <p:cNvPr id="11" name="Picture 10" descr="A logo with a sun and blue text&#10;&#10;Description automatically generated">
            <a:extLst>
              <a:ext uri="{FF2B5EF4-FFF2-40B4-BE49-F238E27FC236}">
                <a16:creationId xmlns:a16="http://schemas.microsoft.com/office/drawing/2014/main" id="{851E2CFB-F668-F664-7D92-86C98A947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719" y="4576505"/>
            <a:ext cx="1066973" cy="456045"/>
          </a:xfrm>
          <a:prstGeom prst="rect">
            <a:avLst/>
          </a:prstGeom>
        </p:spPr>
      </p:pic>
      <p:sp>
        <p:nvSpPr>
          <p:cNvPr id="6" name="TextBox 5">
            <a:extLst>
              <a:ext uri="{FF2B5EF4-FFF2-40B4-BE49-F238E27FC236}">
                <a16:creationId xmlns:a16="http://schemas.microsoft.com/office/drawing/2014/main" id="{FA9CB470-4084-59E5-F51B-88CFB67B41DA}"/>
              </a:ext>
            </a:extLst>
          </p:cNvPr>
          <p:cNvSpPr txBox="1"/>
          <p:nvPr/>
        </p:nvSpPr>
        <p:spPr>
          <a:xfrm>
            <a:off x="4572000" y="3097936"/>
            <a:ext cx="4486759" cy="871713"/>
          </a:xfrm>
          <a:prstGeom prst="rect">
            <a:avLst/>
          </a:prstGeom>
          <a:noFill/>
        </p:spPr>
        <p:txBody>
          <a:bodyPr wrap="square">
            <a:spAutoFit/>
          </a:bodyPr>
          <a:lstStyle/>
          <a:p>
            <a:pPr>
              <a:lnSpc>
                <a:spcPct val="150000"/>
              </a:lnSpc>
            </a:pPr>
            <a:br>
              <a:rPr lang="en-GB" sz="1800" dirty="0">
                <a:solidFill>
                  <a:srgbClr val="302163"/>
                </a:solidFill>
                <a:effectLst/>
                <a:latin typeface="Candara,Bold"/>
              </a:rPr>
            </a:br>
            <a:endParaRPr lang="en-GB" dirty="0">
              <a:effectLst/>
            </a:endParaRPr>
          </a:p>
        </p:txBody>
      </p:sp>
      <p:pic>
        <p:nvPicPr>
          <p:cNvPr id="2" name="그림 5">
            <a:extLst>
              <a:ext uri="{FF2B5EF4-FFF2-40B4-BE49-F238E27FC236}">
                <a16:creationId xmlns:a16="http://schemas.microsoft.com/office/drawing/2014/main" id="{AE43F0A8-B440-367D-752B-276BE5C10F7D}"/>
              </a:ext>
            </a:extLst>
          </p:cNvPr>
          <p:cNvPicPr>
            <a:picLocks noChangeAspect="1"/>
          </p:cNvPicPr>
          <p:nvPr/>
        </p:nvPicPr>
        <p:blipFill>
          <a:blip r:embed="rId4"/>
          <a:stretch>
            <a:fillRect/>
          </a:stretch>
        </p:blipFill>
        <p:spPr>
          <a:xfrm>
            <a:off x="5178514" y="737510"/>
            <a:ext cx="1842595" cy="3846028"/>
          </a:xfrm>
          <a:prstGeom prst="rect">
            <a:avLst/>
          </a:prstGeom>
        </p:spPr>
      </p:pic>
      <p:pic>
        <p:nvPicPr>
          <p:cNvPr id="7" name="그림 6">
            <a:extLst>
              <a:ext uri="{FF2B5EF4-FFF2-40B4-BE49-F238E27FC236}">
                <a16:creationId xmlns:a16="http://schemas.microsoft.com/office/drawing/2014/main" id="{E0AC0637-5FBF-6B32-D6BC-16D4CC94BAB0}"/>
              </a:ext>
            </a:extLst>
          </p:cNvPr>
          <p:cNvPicPr>
            <a:picLocks noChangeAspect="1"/>
          </p:cNvPicPr>
          <p:nvPr/>
        </p:nvPicPr>
        <p:blipFill>
          <a:blip r:embed="rId5"/>
          <a:stretch>
            <a:fillRect/>
          </a:stretch>
        </p:blipFill>
        <p:spPr>
          <a:xfrm>
            <a:off x="7200176" y="719158"/>
            <a:ext cx="1607583" cy="3864380"/>
          </a:xfrm>
          <a:prstGeom prst="rect">
            <a:avLst/>
          </a:prstGeom>
        </p:spPr>
      </p:pic>
    </p:spTree>
    <p:extLst>
      <p:ext uri="{BB962C8B-B14F-4D97-AF65-F5344CB8AC3E}">
        <p14:creationId xmlns:p14="http://schemas.microsoft.com/office/powerpoint/2010/main" val="401808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15F25254-40B1-817D-C20D-E04EA16815E8}"/>
              </a:ext>
            </a:extLst>
          </p:cNvPr>
          <p:cNvSpPr txBox="1"/>
          <p:nvPr/>
        </p:nvSpPr>
        <p:spPr>
          <a:xfrm>
            <a:off x="226861" y="1008435"/>
            <a:ext cx="4475536" cy="1702710"/>
          </a:xfrm>
          <a:prstGeom prst="rect">
            <a:avLst/>
          </a:prstGeom>
          <a:noFill/>
        </p:spPr>
        <p:txBody>
          <a:bodyPr wrap="square">
            <a:spAutoFit/>
          </a:bodyPr>
          <a:lstStyle/>
          <a:p>
            <a:pPr algn="just">
              <a:lnSpc>
                <a:spcPct val="150000"/>
              </a:lnSpc>
            </a:pPr>
            <a:r>
              <a:rPr lang="en-US" altLang="ko-KR" dirty="0"/>
              <a:t>The </a:t>
            </a:r>
            <a:r>
              <a:rPr lang="en-US" altLang="ko-KR" b="1" dirty="0">
                <a:solidFill>
                  <a:schemeClr val="accent4"/>
                </a:solidFill>
              </a:rPr>
              <a:t>DIII-D</a:t>
            </a:r>
            <a:r>
              <a:rPr lang="en-US" altLang="ko-KR" dirty="0"/>
              <a:t> hybrid scenario was demonstrated in a Tungsten environment in  </a:t>
            </a:r>
            <a:r>
              <a:rPr lang="en-US" altLang="ko-KR" b="1" dirty="0">
                <a:solidFill>
                  <a:schemeClr val="accent4"/>
                </a:solidFill>
              </a:rPr>
              <a:t>KSTAR</a:t>
            </a:r>
            <a:r>
              <a:rPr lang="en-US" altLang="ko-KR" dirty="0"/>
              <a:t>, confirming its long-pulse applicability. </a:t>
            </a:r>
            <a:endParaRPr lang="en-GB" dirty="0"/>
          </a:p>
        </p:txBody>
      </p:sp>
      <p:pic>
        <p:nvPicPr>
          <p:cNvPr id="4" name="Picture 3">
            <a:extLst>
              <a:ext uri="{FF2B5EF4-FFF2-40B4-BE49-F238E27FC236}">
                <a16:creationId xmlns:a16="http://schemas.microsoft.com/office/drawing/2014/main" id="{766A485C-2D7B-0062-844E-45B736896488}"/>
              </a:ext>
            </a:extLst>
          </p:cNvPr>
          <p:cNvPicPr>
            <a:picLocks/>
          </p:cNvPicPr>
          <p:nvPr/>
        </p:nvPicPr>
        <p:blipFill rotWithShape="1">
          <a:blip r:embed="rId2" cstate="print">
            <a:extLst>
              <a:ext uri="{28A0092B-C50C-407E-A947-70E740481C1C}">
                <a14:useLocalDpi xmlns:a14="http://schemas.microsoft.com/office/drawing/2010/main" val="0"/>
              </a:ext>
            </a:extLst>
          </a:blip>
          <a:srcRect l="-172" t="-2829" r="2803" b="2829"/>
          <a:stretch/>
        </p:blipFill>
        <p:spPr>
          <a:xfrm>
            <a:off x="6614949" y="126542"/>
            <a:ext cx="900000" cy="540000"/>
          </a:xfrm>
          <a:prstGeom prst="rect">
            <a:avLst/>
          </a:prstGeom>
          <a:ln>
            <a:noFill/>
          </a:ln>
        </p:spPr>
      </p:pic>
      <p:sp>
        <p:nvSpPr>
          <p:cNvPr id="6" name="TextBox 5">
            <a:extLst>
              <a:ext uri="{FF2B5EF4-FFF2-40B4-BE49-F238E27FC236}">
                <a16:creationId xmlns:a16="http://schemas.microsoft.com/office/drawing/2014/main" id="{CCF77374-7849-6A9C-9307-F8B076E64036}"/>
              </a:ext>
            </a:extLst>
          </p:cNvPr>
          <p:cNvSpPr txBox="1"/>
          <p:nvPr/>
        </p:nvSpPr>
        <p:spPr>
          <a:xfrm>
            <a:off x="4957578" y="771775"/>
            <a:ext cx="3808735" cy="841417"/>
          </a:xfrm>
          <a:prstGeom prst="rect">
            <a:avLst/>
          </a:prstGeom>
          <a:noFill/>
        </p:spPr>
        <p:txBody>
          <a:bodyPr wrap="square">
            <a:spAutoFit/>
          </a:bodyPr>
          <a:lstStyle/>
          <a:p>
            <a:pPr marL="0" lvl="1">
              <a:spcBef>
                <a:spcPts val="600"/>
              </a:spcBef>
              <a:defRPr/>
            </a:pPr>
            <a:r>
              <a:rPr lang="en-US" sz="1600" b="1" dirty="0">
                <a:solidFill>
                  <a:srgbClr val="376192"/>
                </a:solidFill>
                <a:latin typeface="Calibri" panose="020F0502020204030204" pitchFamily="34" charset="0"/>
                <a:cs typeface="Calibri" panose="020F0502020204030204" pitchFamily="34" charset="0"/>
              </a:rPr>
              <a:t>DIII-D hybrid scenario optimized for KSTAR in Tungsten environment, showing similar characteristics</a:t>
            </a:r>
          </a:p>
        </p:txBody>
      </p:sp>
      <p:pic>
        <p:nvPicPr>
          <p:cNvPr id="2" name="Picture 1">
            <a:extLst>
              <a:ext uri="{FF2B5EF4-FFF2-40B4-BE49-F238E27FC236}">
                <a16:creationId xmlns:a16="http://schemas.microsoft.com/office/drawing/2014/main" id="{D8FC7B36-EA6B-B847-27C0-85B5825A8CA9}"/>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811696" y="131752"/>
            <a:ext cx="900000" cy="540000"/>
          </a:xfrm>
          <a:prstGeom prst="rect">
            <a:avLst/>
          </a:prstGeom>
          <a:ln>
            <a:solidFill>
              <a:schemeClr val="tx1"/>
            </a:solidFill>
          </a:ln>
        </p:spPr>
      </p:pic>
      <p:pic>
        <p:nvPicPr>
          <p:cNvPr id="7" name="그림 3">
            <a:extLst>
              <a:ext uri="{FF2B5EF4-FFF2-40B4-BE49-F238E27FC236}">
                <a16:creationId xmlns:a16="http://schemas.microsoft.com/office/drawing/2014/main" id="{CBE5B363-CC6C-F189-1755-49F70CCBAE91}"/>
              </a:ext>
            </a:extLst>
          </p:cNvPr>
          <p:cNvPicPr>
            <a:picLocks/>
          </p:cNvPicPr>
          <p:nvPr/>
        </p:nvPicPr>
        <p:blipFill>
          <a:blip r:embed="rId4"/>
          <a:stretch>
            <a:fillRect/>
          </a:stretch>
        </p:blipFill>
        <p:spPr>
          <a:xfrm>
            <a:off x="5246634" y="1607982"/>
            <a:ext cx="3035975" cy="3307182"/>
          </a:xfrm>
          <a:prstGeom prst="rect">
            <a:avLst/>
          </a:prstGeom>
        </p:spPr>
      </p:pic>
      <p:pic>
        <p:nvPicPr>
          <p:cNvPr id="8" name="그림 10">
            <a:extLst>
              <a:ext uri="{FF2B5EF4-FFF2-40B4-BE49-F238E27FC236}">
                <a16:creationId xmlns:a16="http://schemas.microsoft.com/office/drawing/2014/main" id="{6178D3AA-AD36-D61D-32A8-8DEFFCDAFE63}"/>
              </a:ext>
            </a:extLst>
          </p:cNvPr>
          <p:cNvPicPr>
            <a:picLocks noChangeAspect="1"/>
          </p:cNvPicPr>
          <p:nvPr/>
        </p:nvPicPr>
        <p:blipFill>
          <a:blip r:embed="rId5"/>
          <a:stretch>
            <a:fillRect/>
          </a:stretch>
        </p:blipFill>
        <p:spPr>
          <a:xfrm>
            <a:off x="449606" y="4224360"/>
            <a:ext cx="1100898" cy="624334"/>
          </a:xfrm>
          <a:prstGeom prst="rect">
            <a:avLst/>
          </a:prstGeom>
        </p:spPr>
      </p:pic>
      <p:pic>
        <p:nvPicPr>
          <p:cNvPr id="10" name="Picture 4" descr="KFE 한국핵융합에너지연구원">
            <a:extLst>
              <a:ext uri="{FF2B5EF4-FFF2-40B4-BE49-F238E27FC236}">
                <a16:creationId xmlns:a16="http://schemas.microsoft.com/office/drawing/2014/main" id="{B858C08E-7B88-1E7B-721A-DA87E4339A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3922"/>
          <a:stretch>
            <a:fillRect/>
          </a:stretch>
        </p:blipFill>
        <p:spPr bwMode="auto">
          <a:xfrm>
            <a:off x="1914181" y="4319143"/>
            <a:ext cx="1384286" cy="43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2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Highlights</a:t>
            </a:r>
          </a:p>
          <a:p>
            <a:endParaRPr lang="en-GB"/>
          </a:p>
        </p:txBody>
      </p:sp>
      <p:sp>
        <p:nvSpPr>
          <p:cNvPr id="3" name="TextBox 2">
            <a:extLst>
              <a:ext uri="{FF2B5EF4-FFF2-40B4-BE49-F238E27FC236}">
                <a16:creationId xmlns:a16="http://schemas.microsoft.com/office/drawing/2014/main" id="{04C76C13-02BE-59E6-98DA-A7C5AA5E1926}"/>
              </a:ext>
            </a:extLst>
          </p:cNvPr>
          <p:cNvSpPr txBox="1"/>
          <p:nvPr/>
        </p:nvSpPr>
        <p:spPr>
          <a:xfrm>
            <a:off x="250824" y="1020479"/>
            <a:ext cx="3420028" cy="2533707"/>
          </a:xfrm>
          <a:prstGeom prst="rect">
            <a:avLst/>
          </a:prstGeom>
          <a:noFill/>
        </p:spPr>
        <p:txBody>
          <a:bodyPr wrap="square">
            <a:spAutoFit/>
          </a:bodyPr>
          <a:lstStyle/>
          <a:p>
            <a:pPr algn="just">
              <a:lnSpc>
                <a:spcPct val="150000"/>
              </a:lnSpc>
            </a:pPr>
            <a:r>
              <a:rPr lang="en-GB" b="1"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EAST</a:t>
            </a:r>
            <a:r>
              <a:rPr lang="en-GB"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dirty="0"/>
              <a:t>achieved double transport barrier operation with a strong ion internal transport barrier with core reversed magnetic shear and an electron transport barrier. </a:t>
            </a:r>
          </a:p>
        </p:txBody>
      </p:sp>
      <p:pic>
        <p:nvPicPr>
          <p:cNvPr id="4" name="Picture 3">
            <a:extLst>
              <a:ext uri="{FF2B5EF4-FFF2-40B4-BE49-F238E27FC236}">
                <a16:creationId xmlns:a16="http://schemas.microsoft.com/office/drawing/2014/main" id="{5351EFAF-EEBD-8345-403C-AEE9E0950DF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36837" y="179158"/>
            <a:ext cx="898894" cy="540000"/>
          </a:xfrm>
          <a:prstGeom prst="rect">
            <a:avLst/>
          </a:prstGeom>
          <a:ln>
            <a:noFill/>
          </a:ln>
        </p:spPr>
      </p:pic>
      <p:pic>
        <p:nvPicPr>
          <p:cNvPr id="7" name="Picture 20" descr="NM 2-2-2">
            <a:extLst>
              <a:ext uri="{FF2B5EF4-FFF2-40B4-BE49-F238E27FC236}">
                <a16:creationId xmlns:a16="http://schemas.microsoft.com/office/drawing/2014/main" id="{0E389AC9-8DC0-25E5-F44E-EF481263DA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4966" y="103966"/>
            <a:ext cx="902812" cy="690384"/>
          </a:xfrm>
          <a:prstGeom prst="rect">
            <a:avLst/>
          </a:prstGeom>
          <a:ln>
            <a:noFill/>
          </a:ln>
          <a:effectLst/>
        </p:spPr>
      </p:pic>
      <p:pic>
        <p:nvPicPr>
          <p:cNvPr id="11" name="Picture 10" descr="A graph of a graph of a graph of a graph of a graph of a graph of a graph of a graph of a graph of a graph of a graph of a graph of a graph of&#10;&#10;AI-generated content may be incorrect.">
            <a:extLst>
              <a:ext uri="{FF2B5EF4-FFF2-40B4-BE49-F238E27FC236}">
                <a16:creationId xmlns:a16="http://schemas.microsoft.com/office/drawing/2014/main" id="{4D676FE2-8244-0F67-622C-DF72299BC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853" y="946994"/>
            <a:ext cx="5049077" cy="4017348"/>
          </a:xfrm>
          <a:prstGeom prst="rect">
            <a:avLst/>
          </a:prstGeom>
        </p:spPr>
      </p:pic>
      <p:pic>
        <p:nvPicPr>
          <p:cNvPr id="12" name="Picture 11" descr="A yellow and black logo&#10;&#10;Description automatically generated">
            <a:extLst>
              <a:ext uri="{FF2B5EF4-FFF2-40B4-BE49-F238E27FC236}">
                <a16:creationId xmlns:a16="http://schemas.microsoft.com/office/drawing/2014/main" id="{699D33D7-DFB5-5001-CDEE-669883E5539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9048" y="4326834"/>
            <a:ext cx="1123526" cy="538508"/>
          </a:xfrm>
          <a:prstGeom prst="rect">
            <a:avLst/>
          </a:prstGeom>
          <a:ln>
            <a:noFill/>
          </a:ln>
        </p:spPr>
      </p:pic>
      <p:pic>
        <p:nvPicPr>
          <p:cNvPr id="13" name="Logo CEA">
            <a:extLst>
              <a:ext uri="{FF2B5EF4-FFF2-40B4-BE49-F238E27FC236}">
                <a16:creationId xmlns:a16="http://schemas.microsoft.com/office/drawing/2014/main" id="{D2A183EE-2663-1BD4-FEC8-71C76328E1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3946" y="4201767"/>
            <a:ext cx="709958" cy="709958"/>
          </a:xfrm>
          <a:prstGeom prst="rect">
            <a:avLst/>
          </a:prstGeom>
        </p:spPr>
      </p:pic>
      <p:pic>
        <p:nvPicPr>
          <p:cNvPr id="15" name="Picture 14" descr="A logo with a colorful oval&#10;&#10;AI-generated content may be incorrect.">
            <a:extLst>
              <a:ext uri="{FF2B5EF4-FFF2-40B4-BE49-F238E27FC236}">
                <a16:creationId xmlns:a16="http://schemas.microsoft.com/office/drawing/2014/main" id="{786C34C4-10BA-31DB-D672-BF072C8838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7728" y="4218264"/>
            <a:ext cx="765823" cy="693461"/>
          </a:xfrm>
          <a:prstGeom prst="rect">
            <a:avLst/>
          </a:prstGeom>
        </p:spPr>
      </p:pic>
      <p:pic>
        <p:nvPicPr>
          <p:cNvPr id="17" name="Picture 16" descr="A black and white logo&#10;&#10;AI-generated content may be incorrect.">
            <a:extLst>
              <a:ext uri="{FF2B5EF4-FFF2-40B4-BE49-F238E27FC236}">
                <a16:creationId xmlns:a16="http://schemas.microsoft.com/office/drawing/2014/main" id="{ED458275-DB63-B562-9089-FABE0FB003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7375" y="4196506"/>
            <a:ext cx="661400" cy="705678"/>
          </a:xfrm>
          <a:prstGeom prst="rect">
            <a:avLst/>
          </a:prstGeom>
        </p:spPr>
      </p:pic>
    </p:spTree>
    <p:extLst>
      <p:ext uri="{BB962C8B-B14F-4D97-AF65-F5344CB8AC3E}">
        <p14:creationId xmlns:p14="http://schemas.microsoft.com/office/powerpoint/2010/main" val="188237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3543" y="214641"/>
            <a:ext cx="8316913" cy="519694"/>
          </a:xfrm>
        </p:spPr>
        <p:txBody>
          <a:bodyPr/>
          <a:lstStyle/>
          <a:p>
            <a:pPr algn="ctr"/>
            <a:r>
              <a:rPr lang="en-GB" dirty="0"/>
              <a:t>Summary</a:t>
            </a:r>
          </a:p>
        </p:txBody>
      </p:sp>
      <p:sp>
        <p:nvSpPr>
          <p:cNvPr id="3" name="Text Placeholder 2"/>
          <p:cNvSpPr>
            <a:spLocks noGrp="1"/>
          </p:cNvSpPr>
          <p:nvPr>
            <p:ph type="body" sz="quarter" idx="13"/>
          </p:nvPr>
        </p:nvSpPr>
        <p:spPr>
          <a:xfrm>
            <a:off x="310176" y="1049702"/>
            <a:ext cx="8316913" cy="2743070"/>
          </a:xfrm>
        </p:spPr>
        <p:txBody>
          <a:bodyPr/>
          <a:lstStyle/>
          <a:p>
            <a:pPr marL="342900" indent="-342900">
              <a:buFont typeface="Arial" panose="020B0604020202020204" pitchFamily="34" charset="0"/>
              <a:buChar char="•"/>
            </a:pPr>
            <a:r>
              <a:rPr lang="en-GB" sz="2400" dirty="0">
                <a:solidFill>
                  <a:schemeClr val="tx1"/>
                </a:solidFill>
              </a:rPr>
              <a:t>CTP TCP contributes to maintain and enhance international collaboration between tokamaks.</a:t>
            </a:r>
          </a:p>
          <a:p>
            <a:pPr marL="342900" indent="-342900">
              <a:buFont typeface="Arial" panose="020B0604020202020204" pitchFamily="34" charset="0"/>
              <a:buChar char="•"/>
            </a:pPr>
            <a:r>
              <a:rPr lang="en-GB" sz="2400" dirty="0">
                <a:solidFill>
                  <a:schemeClr val="tx1"/>
                </a:solidFill>
              </a:rPr>
              <a:t>CTP TCP contributes by supporting ITPEA in providing a legal framework.</a:t>
            </a:r>
          </a:p>
          <a:p>
            <a:pPr marL="342900" indent="-342900">
              <a:buFont typeface="Arial" panose="020B0604020202020204" pitchFamily="34" charset="0"/>
              <a:buChar char="•"/>
            </a:pPr>
            <a:r>
              <a:rPr lang="en-GB" sz="2400" dirty="0">
                <a:solidFill>
                  <a:schemeClr val="tx1"/>
                </a:solidFill>
              </a:rPr>
              <a:t>CTP TCP contributes to enhancing the participation of the private sector in fusion development.</a:t>
            </a:r>
          </a:p>
        </p:txBody>
      </p:sp>
    </p:spTree>
    <p:extLst>
      <p:ext uri="{BB962C8B-B14F-4D97-AF65-F5344CB8AC3E}">
        <p14:creationId xmlns:p14="http://schemas.microsoft.com/office/powerpoint/2010/main" val="139289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CF3C-0570-39A4-6935-05DCD85359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5F8536-923A-6DAA-8527-72D075AC1D53}"/>
              </a:ext>
            </a:extLst>
          </p:cNvPr>
          <p:cNvSpPr>
            <a:spLocks noGrp="1"/>
          </p:cNvSpPr>
          <p:nvPr>
            <p:ph type="body" sz="quarter" idx="12"/>
          </p:nvPr>
        </p:nvSpPr>
        <p:spPr/>
        <p:txBody>
          <a:bodyPr/>
          <a:lstStyle/>
          <a:p>
            <a:pPr algn="ctr"/>
            <a:r>
              <a:rPr lang="en-GB" dirty="0"/>
              <a:t>Thank you for your attention </a:t>
            </a:r>
          </a:p>
        </p:txBody>
      </p:sp>
      <p:sp>
        <p:nvSpPr>
          <p:cNvPr id="3" name="Text Placeholder 2">
            <a:extLst>
              <a:ext uri="{FF2B5EF4-FFF2-40B4-BE49-F238E27FC236}">
                <a16:creationId xmlns:a16="http://schemas.microsoft.com/office/drawing/2014/main" id="{8519E082-6BDD-8761-F73F-9D161357AFDE}"/>
              </a:ext>
            </a:extLst>
          </p:cNvPr>
          <p:cNvSpPr>
            <a:spLocks noGrp="1"/>
          </p:cNvSpPr>
          <p:nvPr>
            <p:ph type="body" sz="quarter" idx="13"/>
          </p:nvPr>
        </p:nvSpPr>
        <p:spPr/>
        <p:txBody>
          <a:bodyPr/>
          <a:lstStyle/>
          <a:p>
            <a:endParaRPr lang="fr-FR"/>
          </a:p>
        </p:txBody>
      </p:sp>
      <p:sp>
        <p:nvSpPr>
          <p:cNvPr id="4" name="Text Placeholder 3">
            <a:extLst>
              <a:ext uri="{FF2B5EF4-FFF2-40B4-BE49-F238E27FC236}">
                <a16:creationId xmlns:a16="http://schemas.microsoft.com/office/drawing/2014/main" id="{0BDCCBB0-2AB1-AC62-2558-F4D8594849B3}"/>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84581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Outline</a:t>
            </a:r>
          </a:p>
        </p:txBody>
      </p:sp>
      <p:sp>
        <p:nvSpPr>
          <p:cNvPr id="6" name="Text Placeholder 5"/>
          <p:cNvSpPr>
            <a:spLocks noGrp="1"/>
          </p:cNvSpPr>
          <p:nvPr>
            <p:ph type="body" sz="quarter" idx="13"/>
          </p:nvPr>
        </p:nvSpPr>
        <p:spPr/>
        <p:txBody>
          <a:bodyPr/>
          <a:lstStyle/>
          <a:p>
            <a:r>
              <a:rPr lang="en-GB" dirty="0">
                <a:latin typeface="+mn-lt"/>
              </a:rPr>
              <a:t>Objectives</a:t>
            </a:r>
          </a:p>
          <a:p>
            <a:r>
              <a:rPr lang="en-GB" dirty="0">
                <a:latin typeface="+mn-lt"/>
              </a:rPr>
              <a:t>Membership</a:t>
            </a:r>
          </a:p>
          <a:p>
            <a:r>
              <a:rPr lang="en-GB" dirty="0">
                <a:latin typeface="+mn-lt"/>
              </a:rPr>
              <a:t>Participation of the private sector: Limited Sponsors</a:t>
            </a:r>
          </a:p>
          <a:p>
            <a:r>
              <a:rPr lang="en-GB" dirty="0">
                <a:latin typeface="+mn-lt"/>
              </a:rPr>
              <a:t>Meetings</a:t>
            </a:r>
          </a:p>
          <a:p>
            <a:r>
              <a:rPr lang="en-GB" dirty="0">
                <a:latin typeface="+mn-lt"/>
              </a:rPr>
              <a:t>CICLOP: A Joint Task of the Co-operation between CTP (Tokamak) and SH (Stellarator) TCP</a:t>
            </a:r>
          </a:p>
          <a:p>
            <a:r>
              <a:rPr lang="en-GB" dirty="0">
                <a:latin typeface="+mn-lt"/>
              </a:rPr>
              <a:t>Highlights</a:t>
            </a:r>
          </a:p>
          <a:p>
            <a:endParaRPr lang="en-GB" dirty="0"/>
          </a:p>
          <a:p>
            <a:endParaRPr lang="en-GB" dirty="0"/>
          </a:p>
        </p:txBody>
      </p:sp>
    </p:spTree>
    <p:extLst>
      <p:ext uri="{BB962C8B-B14F-4D97-AF65-F5344CB8AC3E}">
        <p14:creationId xmlns:p14="http://schemas.microsoft.com/office/powerpoint/2010/main" val="94874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B7FCC9-7461-BFD2-1495-ADEC2A8402DD}"/>
              </a:ext>
            </a:extLst>
          </p:cNvPr>
          <p:cNvSpPr>
            <a:spLocks noGrp="1"/>
          </p:cNvSpPr>
          <p:nvPr>
            <p:ph type="body" sz="quarter" idx="12"/>
          </p:nvPr>
        </p:nvSpPr>
        <p:spPr/>
        <p:txBody>
          <a:bodyPr/>
          <a:lstStyle/>
          <a:p>
            <a:r>
              <a:rPr lang="en-GB" dirty="0"/>
              <a:t>Objectives</a:t>
            </a:r>
          </a:p>
        </p:txBody>
      </p:sp>
      <p:sp>
        <p:nvSpPr>
          <p:cNvPr id="3" name="Text Placeholder 2">
            <a:extLst>
              <a:ext uri="{FF2B5EF4-FFF2-40B4-BE49-F238E27FC236}">
                <a16:creationId xmlns:a16="http://schemas.microsoft.com/office/drawing/2014/main" id="{ACF879C6-745C-6DFE-0D50-31521F88DCB8}"/>
              </a:ext>
            </a:extLst>
          </p:cNvPr>
          <p:cNvSpPr>
            <a:spLocks noGrp="1"/>
          </p:cNvSpPr>
          <p:nvPr>
            <p:ph type="body" sz="quarter" idx="13"/>
          </p:nvPr>
        </p:nvSpPr>
        <p:spPr/>
        <p:txBody>
          <a:bodyPr/>
          <a:lstStyle/>
          <a:p>
            <a:r>
              <a:rPr lang="en-GB" sz="1800" dirty="0">
                <a:latin typeface="+mn-lt"/>
              </a:rPr>
              <a:t>Advance the physics and technologies related to toroidal plasmas.</a:t>
            </a:r>
          </a:p>
          <a:p>
            <a:r>
              <a:rPr lang="en-GB" sz="1800" dirty="0">
                <a:latin typeface="+mn-lt"/>
              </a:rPr>
              <a:t>Strengthening cooperation among tokamak programmes, enhancing the effectiveness and productivity of the research and development (R&amp;D) effort related to the tokamak fusion concept.</a:t>
            </a:r>
          </a:p>
          <a:p>
            <a:r>
              <a:rPr lang="en-GB" sz="1800" dirty="0">
                <a:latin typeface="+mn-lt"/>
              </a:rPr>
              <a:t>Contributing to and extending the scientific and technology database of toroidal confinement concepts and providing a scientific and technological basis for the successful development of fusion power.</a:t>
            </a:r>
          </a:p>
          <a:p>
            <a:r>
              <a:rPr lang="en-GB" sz="1800" dirty="0">
                <a:latin typeface="+mn-lt"/>
              </a:rPr>
              <a:t>Provide a framework for the International Tokamak Physics Activities (ITPA), related topical group meetings, workshops and joint experiments.  </a:t>
            </a:r>
          </a:p>
        </p:txBody>
      </p:sp>
    </p:spTree>
    <p:extLst>
      <p:ext uri="{BB962C8B-B14F-4D97-AF65-F5344CB8AC3E}">
        <p14:creationId xmlns:p14="http://schemas.microsoft.com/office/powerpoint/2010/main" val="377685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80974" y="74031"/>
            <a:ext cx="8316913" cy="434767"/>
          </a:xfrm>
        </p:spPr>
        <p:txBody>
          <a:bodyPr/>
          <a:lstStyle/>
          <a:p>
            <a:r>
              <a:rPr lang="en-GB"/>
              <a:t>Membership</a:t>
            </a:r>
          </a:p>
        </p:txBody>
      </p:sp>
      <p:sp>
        <p:nvSpPr>
          <p:cNvPr id="6" name="Text Placeholder 5"/>
          <p:cNvSpPr>
            <a:spLocks noGrp="1"/>
          </p:cNvSpPr>
          <p:nvPr>
            <p:ph type="body" sz="quarter" idx="13"/>
          </p:nvPr>
        </p:nvSpPr>
        <p:spPr>
          <a:xfrm>
            <a:off x="261023" y="603042"/>
            <a:ext cx="6748032" cy="4132263"/>
          </a:xfrm>
        </p:spPr>
        <p:txBody>
          <a:bodyPr/>
          <a:lstStyle/>
          <a:p>
            <a:pPr marL="312738" indent="-357188"/>
            <a:r>
              <a:rPr lang="en-GB" sz="1600" dirty="0">
                <a:latin typeface="+mn-lt"/>
              </a:rPr>
              <a:t>CTP TCP  has 10 Contracting Parties (CPs) 6 IEA member countries: </a:t>
            </a:r>
          </a:p>
          <a:p>
            <a:pPr lvl="1" eaLnBrk="0" hangingPunct="0"/>
            <a:r>
              <a:rPr lang="en-GB" sz="1400" dirty="0">
                <a:solidFill>
                  <a:schemeClr val="tx1"/>
                </a:solidFill>
                <a:latin typeface="+mn-lt"/>
              </a:rPr>
              <a:t>Australian Nuclear Science and Technology Organisation (ANSTO), </a:t>
            </a:r>
            <a:r>
              <a:rPr lang="en-GB" sz="1400" b="1" dirty="0">
                <a:solidFill>
                  <a:schemeClr val="accent2"/>
                </a:solidFill>
                <a:latin typeface="+mn-lt"/>
              </a:rPr>
              <a:t>Australia</a:t>
            </a:r>
          </a:p>
          <a:p>
            <a:pPr lvl="1" eaLnBrk="0" hangingPunct="0"/>
            <a:r>
              <a:rPr lang="en-US" sz="1400" dirty="0">
                <a:solidFill>
                  <a:schemeClr val="tx1"/>
                </a:solidFill>
                <a:latin typeface="+mn-lt"/>
              </a:rPr>
              <a:t>National Institutes for Quantum and Radiological Science and Technology (QST), </a:t>
            </a:r>
            <a:r>
              <a:rPr lang="en-US" sz="1400" b="1" dirty="0">
                <a:solidFill>
                  <a:schemeClr val="accent2"/>
                </a:solidFill>
                <a:latin typeface="+mn-lt"/>
              </a:rPr>
              <a:t>Japan</a:t>
            </a:r>
          </a:p>
          <a:p>
            <a:pPr lvl="1" eaLnBrk="0" hangingPunct="0"/>
            <a:r>
              <a:rPr lang="en-US" sz="1400" dirty="0">
                <a:solidFill>
                  <a:schemeClr val="tx1"/>
                </a:solidFill>
                <a:latin typeface="+mn-lt"/>
              </a:rPr>
              <a:t>Korean Ministry of Education, Science and Technology (MEST), </a:t>
            </a:r>
            <a:r>
              <a:rPr lang="en-US" sz="1400" b="1" dirty="0">
                <a:solidFill>
                  <a:schemeClr val="accent2"/>
                </a:solidFill>
                <a:latin typeface="+mn-lt"/>
              </a:rPr>
              <a:t>Korea</a:t>
            </a:r>
            <a:endParaRPr lang="en-US" sz="1400" dirty="0">
              <a:solidFill>
                <a:schemeClr val="tx1"/>
              </a:solidFill>
              <a:latin typeface="+mn-lt"/>
            </a:endParaRPr>
          </a:p>
          <a:p>
            <a:pPr lvl="1" eaLnBrk="0" hangingPunct="0"/>
            <a:r>
              <a:rPr lang="en-US" sz="1400" dirty="0">
                <a:solidFill>
                  <a:schemeClr val="tx1"/>
                </a:solidFill>
                <a:latin typeface="+mn-lt"/>
              </a:rPr>
              <a:t>United States Department of Energy (USDOE), </a:t>
            </a:r>
            <a:r>
              <a:rPr lang="en-US" sz="1400" b="1" dirty="0">
                <a:solidFill>
                  <a:schemeClr val="accent2"/>
                </a:solidFill>
                <a:latin typeface="+mn-lt"/>
              </a:rPr>
              <a:t>United States</a:t>
            </a:r>
          </a:p>
          <a:p>
            <a:pPr lvl="1" eaLnBrk="0" hangingPunct="0"/>
            <a:r>
              <a:rPr lang="en-US" sz="1400" dirty="0">
                <a:latin typeface="+mn-lt"/>
              </a:rPr>
              <a:t>Ecole </a:t>
            </a:r>
            <a:r>
              <a:rPr lang="en-US" sz="1400" dirty="0" err="1">
                <a:latin typeface="+mn-lt"/>
              </a:rPr>
              <a:t>polytechnique</a:t>
            </a:r>
            <a:r>
              <a:rPr lang="en-US" sz="1400" dirty="0">
                <a:latin typeface="+mn-lt"/>
              </a:rPr>
              <a:t> </a:t>
            </a:r>
            <a:r>
              <a:rPr lang="en-US" sz="1400" dirty="0" err="1">
                <a:latin typeface="+mn-lt"/>
              </a:rPr>
              <a:t>fédérale</a:t>
            </a:r>
            <a:r>
              <a:rPr lang="en-US" sz="1400" dirty="0">
                <a:latin typeface="+mn-lt"/>
              </a:rPr>
              <a:t> de Lausanne (EPFL), </a:t>
            </a:r>
            <a:r>
              <a:rPr lang="en-US" sz="1400" b="1" dirty="0">
                <a:solidFill>
                  <a:schemeClr val="accent2"/>
                </a:solidFill>
                <a:latin typeface="+mn-lt"/>
              </a:rPr>
              <a:t>Switzerland</a:t>
            </a:r>
          </a:p>
          <a:p>
            <a:pPr lvl="1" eaLnBrk="0" hangingPunct="0"/>
            <a:r>
              <a:rPr lang="en-US" sz="1400" dirty="0">
                <a:latin typeface="+mn-lt"/>
              </a:rPr>
              <a:t>Government of the United Kingdom, </a:t>
            </a:r>
            <a:r>
              <a:rPr lang="en-US" sz="1400" b="1" dirty="0">
                <a:solidFill>
                  <a:schemeClr val="accent2"/>
                </a:solidFill>
                <a:latin typeface="+mn-lt"/>
              </a:rPr>
              <a:t>United Kingdom</a:t>
            </a:r>
          </a:p>
          <a:p>
            <a:pPr marL="312738" indent="-357188"/>
            <a:r>
              <a:rPr lang="en-GB" sz="1600" dirty="0">
                <a:latin typeface="+mn-lt"/>
              </a:rPr>
              <a:t>1 partner country:</a:t>
            </a:r>
          </a:p>
          <a:p>
            <a:pPr marL="712788" lvl="1" indent="-357188"/>
            <a:r>
              <a:rPr lang="en-US" sz="1400" dirty="0">
                <a:solidFill>
                  <a:schemeClr val="tx1"/>
                </a:solidFill>
                <a:latin typeface="+mn-lt"/>
              </a:rPr>
              <a:t>The Institute for Plasma Research (IPR), </a:t>
            </a:r>
            <a:r>
              <a:rPr lang="en-US" sz="1400" b="1" dirty="0">
                <a:solidFill>
                  <a:schemeClr val="accent2"/>
                </a:solidFill>
                <a:latin typeface="+mn-lt"/>
              </a:rPr>
              <a:t>India</a:t>
            </a:r>
            <a:endParaRPr lang="en-GB" sz="1400" dirty="0">
              <a:solidFill>
                <a:schemeClr val="tx1"/>
              </a:solidFill>
              <a:latin typeface="+mn-lt"/>
            </a:endParaRPr>
          </a:p>
          <a:p>
            <a:pPr marL="312738" indent="-357188"/>
            <a:r>
              <a:rPr lang="en-GB" sz="1600" dirty="0">
                <a:latin typeface="+mn-lt"/>
              </a:rPr>
              <a:t>3 International Organizations: </a:t>
            </a:r>
          </a:p>
          <a:p>
            <a:pPr marL="712788" lvl="1" indent="-357188"/>
            <a:r>
              <a:rPr lang="en-US" sz="1400" dirty="0">
                <a:solidFill>
                  <a:schemeClr val="tx1"/>
                </a:solidFill>
                <a:latin typeface="+mn-lt"/>
              </a:rPr>
              <a:t>European Atomic Energy Community (Euratom), </a:t>
            </a:r>
            <a:r>
              <a:rPr lang="en-US" sz="1400" b="1" dirty="0">
                <a:solidFill>
                  <a:schemeClr val="accent2"/>
                </a:solidFill>
                <a:latin typeface="+mn-lt"/>
              </a:rPr>
              <a:t>European Union</a:t>
            </a:r>
          </a:p>
          <a:p>
            <a:pPr marL="712788" lvl="1" indent="-357188"/>
            <a:r>
              <a:rPr lang="en-US" sz="1400" dirty="0">
                <a:latin typeface="+mn-lt"/>
              </a:rPr>
              <a:t>ITER </a:t>
            </a:r>
            <a:r>
              <a:rPr lang="en-US" sz="1400" b="1" dirty="0">
                <a:solidFill>
                  <a:schemeClr val="accent2"/>
                </a:solidFill>
                <a:latin typeface="+mn-lt"/>
              </a:rPr>
              <a:t>China</a:t>
            </a:r>
            <a:r>
              <a:rPr lang="en-US" sz="1400" dirty="0">
                <a:solidFill>
                  <a:schemeClr val="tx1"/>
                </a:solidFill>
                <a:latin typeface="+mn-lt"/>
              </a:rPr>
              <a:t> Domestic Agency (CNDA)</a:t>
            </a:r>
          </a:p>
          <a:p>
            <a:pPr marL="712788" lvl="1" indent="-357188"/>
            <a:r>
              <a:rPr lang="en-US" sz="1400" b="1" dirty="0">
                <a:solidFill>
                  <a:schemeClr val="accent2"/>
                </a:solidFill>
                <a:latin typeface="+mn-lt"/>
              </a:rPr>
              <a:t>ITER</a:t>
            </a:r>
            <a:r>
              <a:rPr lang="en-US" sz="1400" dirty="0">
                <a:solidFill>
                  <a:schemeClr val="tx1"/>
                </a:solidFill>
                <a:latin typeface="+mn-lt"/>
              </a:rPr>
              <a:t> Organization</a:t>
            </a:r>
          </a:p>
          <a:p>
            <a:pPr marL="712788" lvl="1" indent="-357188"/>
            <a:endParaRPr lang="en-US" sz="1600" dirty="0">
              <a:solidFill>
                <a:schemeClr val="tx1"/>
              </a:solidFill>
            </a:endParaRPr>
          </a:p>
        </p:txBody>
      </p:sp>
      <p:pic>
        <p:nvPicPr>
          <p:cNvPr id="2" name="Picture 1">
            <a:extLst>
              <a:ext uri="{FF2B5EF4-FFF2-40B4-BE49-F238E27FC236}">
                <a16:creationId xmlns:a16="http://schemas.microsoft.com/office/drawing/2014/main" id="{2583D9CB-3359-C8A2-82BA-85E379E5DEE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975483" y="831309"/>
            <a:ext cx="900000" cy="540000"/>
          </a:xfrm>
          <a:prstGeom prst="rect">
            <a:avLst/>
          </a:prstGeom>
          <a:ln>
            <a:noFill/>
          </a:ln>
        </p:spPr>
      </p:pic>
      <p:pic>
        <p:nvPicPr>
          <p:cNvPr id="3" name="Picture 2">
            <a:extLst>
              <a:ext uri="{FF2B5EF4-FFF2-40B4-BE49-F238E27FC236}">
                <a16:creationId xmlns:a16="http://schemas.microsoft.com/office/drawing/2014/main" id="{DFD9E30A-48AC-2CB0-E58B-FB8B89EF4CD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984083" y="1215818"/>
            <a:ext cx="898894" cy="540000"/>
          </a:xfrm>
          <a:prstGeom prst="rect">
            <a:avLst/>
          </a:prstGeom>
          <a:ln>
            <a:noFill/>
          </a:ln>
        </p:spPr>
      </p:pic>
      <p:pic>
        <p:nvPicPr>
          <p:cNvPr id="4" name="Picture 3">
            <a:extLst>
              <a:ext uri="{FF2B5EF4-FFF2-40B4-BE49-F238E27FC236}">
                <a16:creationId xmlns:a16="http://schemas.microsoft.com/office/drawing/2014/main" id="{B607F4FC-BCD7-6CC6-A387-6AD40B69203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992433" y="1978884"/>
            <a:ext cx="900000" cy="540000"/>
          </a:xfrm>
          <a:prstGeom prst="rect">
            <a:avLst/>
          </a:prstGeom>
          <a:ln>
            <a:solidFill>
              <a:schemeClr val="tx1"/>
            </a:solidFill>
          </a:ln>
        </p:spPr>
      </p:pic>
      <p:pic>
        <p:nvPicPr>
          <p:cNvPr id="7" name="Picture 6">
            <a:extLst>
              <a:ext uri="{FF2B5EF4-FFF2-40B4-BE49-F238E27FC236}">
                <a16:creationId xmlns:a16="http://schemas.microsoft.com/office/drawing/2014/main" id="{0F7D7646-B927-7B99-1A65-DDC3D6516777}"/>
              </a:ext>
            </a:extLst>
          </p:cNvPr>
          <p:cNvPicPr>
            <a:picLocks/>
          </p:cNvPicPr>
          <p:nvPr/>
        </p:nvPicPr>
        <p:blipFill rotWithShape="1">
          <a:blip r:embed="rId5" cstate="print">
            <a:extLst>
              <a:ext uri="{28A0092B-C50C-407E-A947-70E740481C1C}">
                <a14:useLocalDpi xmlns:a14="http://schemas.microsoft.com/office/drawing/2010/main" val="0"/>
              </a:ext>
            </a:extLst>
          </a:blip>
          <a:srcRect l="-172" t="-2829" r="2803" b="2829"/>
          <a:stretch/>
        </p:blipFill>
        <p:spPr>
          <a:xfrm>
            <a:off x="6977105" y="1488668"/>
            <a:ext cx="900000" cy="540000"/>
          </a:xfrm>
          <a:prstGeom prst="rect">
            <a:avLst/>
          </a:prstGeom>
          <a:ln>
            <a:noFill/>
          </a:ln>
        </p:spPr>
      </p:pic>
      <p:pic>
        <p:nvPicPr>
          <p:cNvPr id="8" name="Picture 7">
            <a:extLst>
              <a:ext uri="{FF2B5EF4-FFF2-40B4-BE49-F238E27FC236}">
                <a16:creationId xmlns:a16="http://schemas.microsoft.com/office/drawing/2014/main" id="{8576E2E2-312C-4BBF-DFC8-93F427BD9638}"/>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971761" y="2755789"/>
            <a:ext cx="900000" cy="540000"/>
          </a:xfrm>
          <a:prstGeom prst="rect">
            <a:avLst/>
          </a:prstGeom>
          <a:ln>
            <a:noFill/>
          </a:ln>
        </p:spPr>
      </p:pic>
      <p:pic>
        <p:nvPicPr>
          <p:cNvPr id="10" name="Picture 4" descr="Afbeeldingsresultaat voor flag australia vector">
            <a:extLst>
              <a:ext uri="{FF2B5EF4-FFF2-40B4-BE49-F238E27FC236}">
                <a16:creationId xmlns:a16="http://schemas.microsoft.com/office/drawing/2014/main" id="{6CFD6918-24A1-8E50-13EA-C4E27764689B}"/>
              </a:ext>
            </a:extLst>
          </p:cNvPr>
          <p:cNvPicPr>
            <a:picLocks noChangeArrowheads="1"/>
          </p:cNvPicPr>
          <p:nvPr/>
        </p:nvPicPr>
        <p:blipFill rotWithShape="1">
          <a:blip r:embed="rId7">
            <a:extLst>
              <a:ext uri="{28A0092B-C50C-407E-A947-70E740481C1C}">
                <a14:useLocalDpi xmlns:a14="http://schemas.microsoft.com/office/drawing/2010/main" val="0"/>
              </a:ext>
            </a:extLst>
          </a:blip>
          <a:srcRect l="2594" t="26664" r="3180" b="26997"/>
          <a:stretch/>
        </p:blipFill>
        <p:spPr bwMode="auto">
          <a:xfrm>
            <a:off x="6952447" y="3132921"/>
            <a:ext cx="900000" cy="54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12" descr="A red flag with a white cross&#10;&#10;Description automatically generated">
            <a:extLst>
              <a:ext uri="{FF2B5EF4-FFF2-40B4-BE49-F238E27FC236}">
                <a16:creationId xmlns:a16="http://schemas.microsoft.com/office/drawing/2014/main" id="{FC04E035-105C-ECA4-7797-39ECEACE6EC1}"/>
              </a:ext>
            </a:extLst>
          </p:cNvPr>
          <p:cNvPicPr>
            <a:picLocks/>
          </p:cNvPicPr>
          <p:nvPr/>
        </p:nvPicPr>
        <p:blipFill rotWithShape="1">
          <a:blip r:embed="rId8">
            <a:extLst>
              <a:ext uri="{28A0092B-C50C-407E-A947-70E740481C1C}">
                <a14:useLocalDpi xmlns:a14="http://schemas.microsoft.com/office/drawing/2010/main" val="0"/>
              </a:ext>
            </a:extLst>
          </a:blip>
          <a:srcRect l="1943" t="2333" b="1"/>
          <a:stretch/>
        </p:blipFill>
        <p:spPr>
          <a:xfrm>
            <a:off x="7993175" y="3540099"/>
            <a:ext cx="900000" cy="540000"/>
          </a:xfrm>
          <a:prstGeom prst="rect">
            <a:avLst/>
          </a:prstGeom>
          <a:ln>
            <a:noFill/>
          </a:ln>
        </p:spPr>
      </p:pic>
      <p:pic>
        <p:nvPicPr>
          <p:cNvPr id="15" name="Picture 14" descr="A red circle with white background&#10;&#10;Description automatically generated">
            <a:extLst>
              <a:ext uri="{FF2B5EF4-FFF2-40B4-BE49-F238E27FC236}">
                <a16:creationId xmlns:a16="http://schemas.microsoft.com/office/drawing/2014/main" id="{5584B068-A7B6-1BCC-04DD-1DE3B1A8B878}"/>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975483" y="2298668"/>
            <a:ext cx="900000" cy="540000"/>
          </a:xfrm>
          <a:prstGeom prst="rect">
            <a:avLst/>
          </a:prstGeom>
          <a:ln>
            <a:solidFill>
              <a:schemeClr val="tx1"/>
            </a:solidFill>
          </a:ln>
        </p:spPr>
      </p:pic>
      <p:pic>
        <p:nvPicPr>
          <p:cNvPr id="19" name="Picture 18" descr="A yellow and black logo&#10;&#10;Description automatically generated">
            <a:extLst>
              <a:ext uri="{FF2B5EF4-FFF2-40B4-BE49-F238E27FC236}">
                <a16:creationId xmlns:a16="http://schemas.microsoft.com/office/drawing/2014/main" id="{D02F28B6-E6AC-9ADD-0A03-69DD03790F11}"/>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6952447" y="3824800"/>
            <a:ext cx="1080000" cy="540000"/>
          </a:xfrm>
          <a:prstGeom prst="rect">
            <a:avLst/>
          </a:prstGeom>
          <a:ln>
            <a:noFill/>
          </a:ln>
        </p:spPr>
      </p:pic>
      <p:pic>
        <p:nvPicPr>
          <p:cNvPr id="11" name="Picture 10" descr="A flag with a cross with Great Britain in the background&#10;&#10;AI-generated content may be incorrect.">
            <a:extLst>
              <a:ext uri="{FF2B5EF4-FFF2-40B4-BE49-F238E27FC236}">
                <a16:creationId xmlns:a16="http://schemas.microsoft.com/office/drawing/2014/main" id="{CDC3C95C-D14B-B807-1320-73B13EEB18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1761" y="4161946"/>
            <a:ext cx="900000" cy="460227"/>
          </a:xfrm>
          <a:prstGeom prst="rect">
            <a:avLst/>
          </a:prstGeom>
        </p:spPr>
      </p:pic>
    </p:spTree>
    <p:extLst>
      <p:ext uri="{BB962C8B-B14F-4D97-AF65-F5344CB8AC3E}">
        <p14:creationId xmlns:p14="http://schemas.microsoft.com/office/powerpoint/2010/main" val="90681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a:t>Membership</a:t>
            </a:r>
          </a:p>
          <a:p>
            <a:endParaRPr lang="en-GB"/>
          </a:p>
        </p:txBody>
      </p:sp>
      <p:sp>
        <p:nvSpPr>
          <p:cNvPr id="6" name="Text Placeholder 5"/>
          <p:cNvSpPr>
            <a:spLocks noGrp="1"/>
          </p:cNvSpPr>
          <p:nvPr>
            <p:ph type="body" sz="quarter" idx="13"/>
          </p:nvPr>
        </p:nvSpPr>
        <p:spPr>
          <a:xfrm>
            <a:off x="250826" y="779463"/>
            <a:ext cx="6881494" cy="4132262"/>
          </a:xfrm>
        </p:spPr>
        <p:txBody>
          <a:bodyPr/>
          <a:lstStyle/>
          <a:p>
            <a:pPr eaLnBrk="0" fontAlgn="base" hangingPunct="0"/>
            <a:r>
              <a:rPr lang="en-GB" dirty="0">
                <a:latin typeface="+mn-lt"/>
              </a:rPr>
              <a:t>The CTP TCP Executive Committee took note of the proposal to invite </a:t>
            </a:r>
            <a:r>
              <a:rPr lang="en-GB" b="1" dirty="0">
                <a:solidFill>
                  <a:srgbClr val="002060"/>
                </a:solidFill>
                <a:latin typeface="+mn-lt"/>
              </a:rPr>
              <a:t>Kazakhstan</a:t>
            </a:r>
            <a:r>
              <a:rPr lang="en-GB" dirty="0">
                <a:solidFill>
                  <a:srgbClr val="002060"/>
                </a:solidFill>
                <a:latin typeface="+mn-lt"/>
              </a:rPr>
              <a:t> </a:t>
            </a:r>
            <a:r>
              <a:rPr lang="en-GB" dirty="0">
                <a:latin typeface="+mn-lt"/>
              </a:rPr>
              <a:t>to become a member of the CTP TCP and formal approval will be carried out via a written procedure ending on 27/2/2026.  </a:t>
            </a:r>
          </a:p>
        </p:txBody>
      </p:sp>
      <p:pic>
        <p:nvPicPr>
          <p:cNvPr id="3" name="Picture 2" descr="A blue and yellow flag with a yellow sun and a black background&#10;&#10;AI-generated content may be incorrect.">
            <a:extLst>
              <a:ext uri="{FF2B5EF4-FFF2-40B4-BE49-F238E27FC236}">
                <a16:creationId xmlns:a16="http://schemas.microsoft.com/office/drawing/2014/main" id="{AB32F5DF-CC75-24ED-910D-FF1970ABD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509" y="150143"/>
            <a:ext cx="1258639" cy="1258639"/>
          </a:xfrm>
          <a:prstGeom prst="rect">
            <a:avLst/>
          </a:prstGeom>
        </p:spPr>
      </p:pic>
    </p:spTree>
    <p:extLst>
      <p:ext uri="{BB962C8B-B14F-4D97-AF65-F5344CB8AC3E}">
        <p14:creationId xmlns:p14="http://schemas.microsoft.com/office/powerpoint/2010/main" val="125847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102913-476C-A4CF-F735-432892127001}"/>
              </a:ext>
            </a:extLst>
          </p:cNvPr>
          <p:cNvSpPr>
            <a:spLocks noGrp="1"/>
          </p:cNvSpPr>
          <p:nvPr>
            <p:ph type="body" sz="quarter" idx="12"/>
          </p:nvPr>
        </p:nvSpPr>
        <p:spPr/>
        <p:txBody>
          <a:bodyPr/>
          <a:lstStyle/>
          <a:p>
            <a:r>
              <a:rPr lang="en-GB" dirty="0"/>
              <a:t>Participation of the private sector: Limited Sponsors</a:t>
            </a:r>
          </a:p>
          <a:p>
            <a:endParaRPr lang="en-GB" dirty="0"/>
          </a:p>
        </p:txBody>
      </p:sp>
      <p:sp>
        <p:nvSpPr>
          <p:cNvPr id="3" name="Text Placeholder 2">
            <a:extLst>
              <a:ext uri="{FF2B5EF4-FFF2-40B4-BE49-F238E27FC236}">
                <a16:creationId xmlns:a16="http://schemas.microsoft.com/office/drawing/2014/main" id="{B9799467-1E14-70AD-F1FF-1E4F7CC9B48B}"/>
              </a:ext>
            </a:extLst>
          </p:cNvPr>
          <p:cNvSpPr>
            <a:spLocks noGrp="1"/>
          </p:cNvSpPr>
          <p:nvPr>
            <p:ph type="body" sz="quarter" idx="13"/>
          </p:nvPr>
        </p:nvSpPr>
        <p:spPr>
          <a:xfrm>
            <a:off x="250825" y="779463"/>
            <a:ext cx="8392243" cy="3959514"/>
          </a:xfrm>
        </p:spPr>
        <p:txBody>
          <a:bodyPr/>
          <a:lstStyle/>
          <a:p>
            <a:r>
              <a:rPr lang="en-GB" sz="1800" dirty="0">
                <a:latin typeface="+mn-lt"/>
              </a:rPr>
              <a:t>The Executive Committee of the CTP TCP, via a Written Procedure that ended on 14</a:t>
            </a:r>
            <a:r>
              <a:rPr lang="en-GB" sz="1800" baseline="30000" dirty="0">
                <a:latin typeface="+mn-lt"/>
              </a:rPr>
              <a:t>th</a:t>
            </a:r>
            <a:r>
              <a:rPr lang="en-GB" sz="1800" dirty="0">
                <a:latin typeface="+mn-lt"/>
              </a:rPr>
              <a:t> February 2025, unanimously approved the proposal to invite </a:t>
            </a:r>
            <a:r>
              <a:rPr lang="en-GB" sz="1800" b="1" dirty="0">
                <a:solidFill>
                  <a:srgbClr val="002060"/>
                </a:solidFill>
                <a:latin typeface="+mn-lt"/>
              </a:rPr>
              <a:t>Commonwealth Fusion Systems (CFS) based in the United States (US</a:t>
            </a:r>
            <a:r>
              <a:rPr lang="en-GB" sz="1800" dirty="0">
                <a:solidFill>
                  <a:srgbClr val="002060"/>
                </a:solidFill>
                <a:latin typeface="+mn-lt"/>
              </a:rPr>
              <a:t>)</a:t>
            </a:r>
            <a:r>
              <a:rPr lang="en-GB" sz="1800" dirty="0">
                <a:latin typeface="+mn-lt"/>
              </a:rPr>
              <a:t> to Join the CTP TCP as a Limited Sponsor. The participation of Commonwealth Fusion Systems based in the United States (US) as a Limited Sponsor to the CTP TCP became effective as of 19</a:t>
            </a:r>
            <a:r>
              <a:rPr lang="en-GB" sz="1800" baseline="30000" dirty="0">
                <a:latin typeface="+mn-lt"/>
              </a:rPr>
              <a:t>th</a:t>
            </a:r>
            <a:r>
              <a:rPr lang="en-GB" sz="1800" dirty="0">
                <a:latin typeface="+mn-lt"/>
              </a:rPr>
              <a:t> April 2025.</a:t>
            </a:r>
          </a:p>
          <a:p>
            <a:pPr marL="539750" lvl="2" indent="0">
              <a:buNone/>
            </a:pPr>
            <a:r>
              <a:rPr lang="en-GB" altLang="ja-JP" dirty="0">
                <a:latin typeface="+mn-lt"/>
              </a:rPr>
              <a:t>⇒ </a:t>
            </a:r>
            <a:r>
              <a:rPr lang="en-GB" altLang="ja-JP" sz="1800" dirty="0">
                <a:solidFill>
                  <a:srgbClr val="FF0000"/>
                </a:solidFill>
                <a:latin typeface="+mn-lt"/>
              </a:rPr>
              <a:t>This enabled CFS to participate ITPEA (formerly known as ITPA). CFS researchers participated to meetings of several ITPEA Topical Groups.</a:t>
            </a:r>
          </a:p>
          <a:p>
            <a:r>
              <a:rPr lang="en-GB" sz="1800" dirty="0">
                <a:latin typeface="+mn-lt"/>
              </a:rPr>
              <a:t>At the 16</a:t>
            </a:r>
            <a:r>
              <a:rPr lang="en-GB" sz="1800" baseline="30000" dirty="0">
                <a:latin typeface="+mn-lt"/>
              </a:rPr>
              <a:t>th</a:t>
            </a:r>
            <a:r>
              <a:rPr lang="en-GB" sz="1800" dirty="0">
                <a:latin typeface="+mn-lt"/>
              </a:rPr>
              <a:t> CTP TCP Executive Committee meeting, the CTP TCP Executive Committee unanimously approved the proposal for the Chinese company</a:t>
            </a:r>
            <a:r>
              <a:rPr lang="en-GB" sz="1800" dirty="0">
                <a:solidFill>
                  <a:srgbClr val="002060"/>
                </a:solidFill>
                <a:latin typeface="+mn-lt"/>
              </a:rPr>
              <a:t> </a:t>
            </a:r>
            <a:r>
              <a:rPr lang="en-GB" sz="1800" b="1" dirty="0">
                <a:solidFill>
                  <a:srgbClr val="002060"/>
                </a:solidFill>
                <a:latin typeface="+mn-lt"/>
              </a:rPr>
              <a:t>ENN Science and Technology Development Co., Ltd. (ENN) </a:t>
            </a:r>
            <a:r>
              <a:rPr lang="en-GB" sz="1800" dirty="0">
                <a:latin typeface="+mn-lt"/>
              </a:rPr>
              <a:t>to become a Limited Sponsor to the CTP TCP.</a:t>
            </a:r>
          </a:p>
          <a:p>
            <a:endParaRPr lang="en-GB" dirty="0"/>
          </a:p>
        </p:txBody>
      </p:sp>
      <p:pic>
        <p:nvPicPr>
          <p:cNvPr id="5" name="Picture 4" descr="A close-up of a logo&#10;&#10;AI-generated content may be incorrect.">
            <a:extLst>
              <a:ext uri="{FF2B5EF4-FFF2-40B4-BE49-F238E27FC236}">
                <a16:creationId xmlns:a16="http://schemas.microsoft.com/office/drawing/2014/main" id="{EA946331-CDDC-45E0-7E93-37AB16BA1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946" y="4220458"/>
            <a:ext cx="2435805" cy="923042"/>
          </a:xfrm>
          <a:prstGeom prst="rect">
            <a:avLst/>
          </a:prstGeom>
        </p:spPr>
      </p:pic>
      <p:pic>
        <p:nvPicPr>
          <p:cNvPr id="6" name="Picture 5" descr="A logo with blue and green colors&#10;&#10;AI-generated content may be incorrect.">
            <a:extLst>
              <a:ext uri="{FF2B5EF4-FFF2-40B4-BE49-F238E27FC236}">
                <a16:creationId xmlns:a16="http://schemas.microsoft.com/office/drawing/2014/main" id="{84CA2A04-5FCC-1F7E-0B01-9B7AF5573D5E}"/>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192" y="4220458"/>
            <a:ext cx="2162810" cy="871855"/>
          </a:xfrm>
          <a:prstGeom prst="rect">
            <a:avLst/>
          </a:prstGeom>
          <a:noFill/>
          <a:ln>
            <a:noFill/>
          </a:ln>
        </p:spPr>
      </p:pic>
    </p:spTree>
    <p:extLst>
      <p:ext uri="{BB962C8B-B14F-4D97-AF65-F5344CB8AC3E}">
        <p14:creationId xmlns:p14="http://schemas.microsoft.com/office/powerpoint/2010/main" val="124764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Meetings</a:t>
            </a:r>
            <a:endParaRPr lang="en-GB">
              <a:effectLst/>
              <a:latin typeface="Calibri" panose="020F0502020204030204" pitchFamily="34" charset="0"/>
              <a:ea typeface="SimSun" panose="02010600030101010101" pitchFamily="2" charset="-122"/>
              <a:cs typeface="Times New Roman" panose="02020603050405020304" pitchFamily="18" charset="0"/>
            </a:endParaRPr>
          </a:p>
          <a:p>
            <a:endParaRPr lang="en-GB"/>
          </a:p>
        </p:txBody>
      </p:sp>
      <p:sp>
        <p:nvSpPr>
          <p:cNvPr id="6" name="Text Placeholder 5"/>
          <p:cNvSpPr>
            <a:spLocks noGrp="1"/>
          </p:cNvSpPr>
          <p:nvPr>
            <p:ph type="body" sz="quarter" idx="13"/>
          </p:nvPr>
        </p:nvSpPr>
        <p:spPr/>
        <p:txBody>
          <a:bodyPr/>
          <a:lstStyle/>
          <a:p>
            <a:pPr marL="342900" lvl="0" indent="-342900" algn="just" eaLnBrk="0" fontAlgn="base" hangingPunct="0">
              <a:lnSpc>
                <a:spcPct val="150000"/>
              </a:lnSpc>
              <a:spcAft>
                <a:spcPts val="600"/>
              </a:spcAft>
              <a:buFont typeface="Symbol" pitchFamily="2" charset="2"/>
              <a:buChar char=""/>
            </a:pPr>
            <a:r>
              <a:rPr lang="en-GB" sz="1800" dirty="0">
                <a:solidFill>
                  <a:srgbClr val="000000"/>
                </a:solidFill>
                <a:effectLst/>
                <a:latin typeface="+mn-lt"/>
                <a:ea typeface="Times New Roman" panose="02020603050405020304" pitchFamily="18" charset="0"/>
                <a:cs typeface="Times New Roman" panose="02020603050405020304" pitchFamily="18" charset="0"/>
              </a:rPr>
              <a:t>16</a:t>
            </a:r>
            <a:r>
              <a:rPr lang="en-GB" sz="1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GB" sz="1800" dirty="0">
                <a:solidFill>
                  <a:srgbClr val="000000"/>
                </a:solidFill>
                <a:effectLst/>
                <a:latin typeface="+mn-lt"/>
                <a:ea typeface="Times New Roman" panose="02020603050405020304" pitchFamily="18" charset="0"/>
                <a:cs typeface="Times New Roman" panose="02020603050405020304" pitchFamily="18" charset="0"/>
              </a:rPr>
              <a:t> Executive Committee Meeting at the ITER Organisation Headquarters, St. Paul-lez-Durance, France, Friday 5</a:t>
            </a:r>
            <a:r>
              <a:rPr lang="en-GB" sz="1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GB" sz="1800" dirty="0">
                <a:solidFill>
                  <a:srgbClr val="000000"/>
                </a:solidFill>
                <a:effectLst/>
                <a:latin typeface="+mn-lt"/>
                <a:ea typeface="Times New Roman" panose="02020603050405020304" pitchFamily="18" charset="0"/>
                <a:cs typeface="Times New Roman" panose="02020603050405020304" pitchFamily="18" charset="0"/>
              </a:rPr>
              <a:t> December 2025.</a:t>
            </a:r>
            <a:r>
              <a:rPr lang="en-GB" sz="1600" dirty="0">
                <a:effectLst/>
                <a:latin typeface="+mn-lt"/>
              </a:rPr>
              <a:t> </a:t>
            </a:r>
          </a:p>
          <a:p>
            <a:pPr marL="342900" lvl="0" indent="-342900" algn="just" eaLnBrk="0" fontAlgn="base" hangingPunct="0">
              <a:lnSpc>
                <a:spcPct val="150000"/>
              </a:lnSpc>
              <a:spcAft>
                <a:spcPts val="600"/>
              </a:spcAft>
              <a:buFont typeface="Symbol" pitchFamily="2" charset="2"/>
              <a:buChar char=""/>
            </a:pPr>
            <a:r>
              <a:rPr lang="en-GB" sz="1800" dirty="0">
                <a:solidFill>
                  <a:srgbClr val="000000"/>
                </a:solidFill>
                <a:effectLst/>
                <a:latin typeface="+mn-lt"/>
                <a:ea typeface="Times New Roman" panose="02020603050405020304" pitchFamily="18" charset="0"/>
                <a:cs typeface="Times New Roman" panose="02020603050405020304" pitchFamily="18" charset="0"/>
              </a:rPr>
              <a:t>28</a:t>
            </a:r>
            <a:r>
              <a:rPr lang="en-GB" sz="1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GB" sz="1800" dirty="0">
                <a:solidFill>
                  <a:srgbClr val="000000"/>
                </a:solidFill>
                <a:effectLst/>
                <a:latin typeface="+mn-lt"/>
                <a:ea typeface="Times New Roman" panose="02020603050405020304" pitchFamily="18" charset="0"/>
                <a:cs typeface="Times New Roman" panose="02020603050405020304" pitchFamily="18" charset="0"/>
              </a:rPr>
              <a:t> meeting of the International Tokamak Physics Activity Coordinating Committee (ITPA CC)</a:t>
            </a:r>
            <a:r>
              <a:rPr lang="en-GB" sz="1800" dirty="0">
                <a:latin typeface="+mn-lt"/>
                <a:ea typeface="SimSun" panose="02010600030101010101" pitchFamily="2" charset="-122"/>
                <a:cs typeface="Times New Roman" panose="02020603050405020304" pitchFamily="18" charset="0"/>
              </a:rPr>
              <a:t> </a:t>
            </a:r>
            <a:r>
              <a:rPr lang="en-GB" sz="1800" dirty="0">
                <a:solidFill>
                  <a:srgbClr val="000000"/>
                </a:solidFill>
                <a:effectLst/>
                <a:latin typeface="+mn-lt"/>
                <a:ea typeface="Times New Roman" panose="02020603050405020304" pitchFamily="18" charset="0"/>
                <a:cs typeface="Times New Roman" panose="02020603050405020304" pitchFamily="18" charset="0"/>
              </a:rPr>
              <a:t>and 16</a:t>
            </a:r>
            <a:r>
              <a:rPr lang="en-GB" sz="1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GB" sz="1800" dirty="0">
                <a:solidFill>
                  <a:srgbClr val="000000"/>
                </a:solidFill>
                <a:effectLst/>
                <a:latin typeface="+mn-lt"/>
                <a:ea typeface="Times New Roman" panose="02020603050405020304" pitchFamily="18" charset="0"/>
                <a:cs typeface="Times New Roman" panose="02020603050405020304" pitchFamily="18" charset="0"/>
              </a:rPr>
              <a:t> ITPA meeting for Joint Experiments at the ITER Organisation Headquarters, St. Paul-lez-Durance, France, 3</a:t>
            </a:r>
            <a:r>
              <a:rPr lang="en-GB" sz="1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GB" sz="1800" dirty="0">
                <a:solidFill>
                  <a:srgbClr val="000000"/>
                </a:solidFill>
                <a:effectLst/>
                <a:latin typeface="+mn-lt"/>
                <a:ea typeface="Times New Roman" panose="02020603050405020304" pitchFamily="18" charset="0"/>
                <a:cs typeface="Times New Roman" panose="02020603050405020304" pitchFamily="18" charset="0"/>
              </a:rPr>
              <a:t>-5</a:t>
            </a:r>
            <a:r>
              <a:rPr lang="en-GB" sz="1800" baseline="30000" dirty="0">
                <a:solidFill>
                  <a:srgbClr val="000000"/>
                </a:solidFill>
                <a:effectLst/>
                <a:latin typeface="+mn-lt"/>
                <a:ea typeface="Times New Roman" panose="02020603050405020304" pitchFamily="18" charset="0"/>
                <a:cs typeface="Times New Roman" panose="02020603050405020304" pitchFamily="18" charset="0"/>
              </a:rPr>
              <a:t>th</a:t>
            </a:r>
            <a:r>
              <a:rPr lang="en-GB" sz="1800" dirty="0">
                <a:solidFill>
                  <a:srgbClr val="000000"/>
                </a:solidFill>
                <a:effectLst/>
                <a:latin typeface="+mn-lt"/>
                <a:ea typeface="Times New Roman" panose="02020603050405020304" pitchFamily="18" charset="0"/>
                <a:cs typeface="Times New Roman" panose="02020603050405020304" pitchFamily="18" charset="0"/>
              </a:rPr>
              <a:t> December 2025</a:t>
            </a:r>
            <a:r>
              <a:rPr lang="en-GB" sz="1600" dirty="0">
                <a:solidFill>
                  <a:srgbClr val="000000"/>
                </a:solidFill>
                <a:latin typeface="+mn-lt"/>
                <a:ea typeface="Times New Roman" panose="02020603050405020304" pitchFamily="18" charset="0"/>
                <a:cs typeface="Times New Roman" panose="02020603050405020304" pitchFamily="18" charset="0"/>
              </a:rPr>
              <a:t>.</a:t>
            </a:r>
            <a:endParaRPr lang="en-GB" dirty="0">
              <a:latin typeface="+mn-lt"/>
            </a:endParaRPr>
          </a:p>
        </p:txBody>
      </p:sp>
    </p:spTree>
    <p:extLst>
      <p:ext uri="{BB962C8B-B14F-4D97-AF65-F5344CB8AC3E}">
        <p14:creationId xmlns:p14="http://schemas.microsoft.com/office/powerpoint/2010/main" val="189882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56951" y="231775"/>
            <a:ext cx="8316913" cy="434767"/>
          </a:xfrm>
        </p:spPr>
        <p:txBody>
          <a:bodyPr/>
          <a:lstStyle/>
          <a:p>
            <a:r>
              <a:rPr lang="en-GB" dirty="0"/>
              <a:t>CICLOP: A Joint Task of the Co-operation between CTP and SH</a:t>
            </a:r>
          </a:p>
          <a:p>
            <a:endParaRPr lang="en-GB" dirty="0"/>
          </a:p>
        </p:txBody>
      </p:sp>
      <p:sp>
        <p:nvSpPr>
          <p:cNvPr id="6" name="Text Placeholder 5"/>
          <p:cNvSpPr>
            <a:spLocks noGrp="1"/>
          </p:cNvSpPr>
          <p:nvPr>
            <p:ph type="body" sz="quarter" idx="13"/>
          </p:nvPr>
        </p:nvSpPr>
        <p:spPr>
          <a:xfrm>
            <a:off x="-89333" y="666542"/>
            <a:ext cx="4793843" cy="3735001"/>
          </a:xfrm>
        </p:spPr>
        <p:txBody>
          <a:bodyPr/>
          <a:lstStyle/>
          <a:p>
            <a:pPr marL="457200" algn="just" eaLnBrk="0" fontAlgn="base" hangingPunct="0">
              <a:lnSpc>
                <a:spcPct val="150000"/>
              </a:lnSpc>
              <a:spcAft>
                <a:spcPts val="600"/>
              </a:spcAft>
            </a:pPr>
            <a:r>
              <a:rPr lang="en-GB" sz="1600" dirty="0">
                <a:latin typeface="+mn-lt"/>
              </a:rPr>
              <a:t>The CICLOP Joint Task between the Co-operation on Tokamak Programmes (CTP) and Stellarators and </a:t>
            </a:r>
            <a:r>
              <a:rPr lang="en-GB" sz="1600" dirty="0" err="1">
                <a:latin typeface="+mn-lt"/>
              </a:rPr>
              <a:t>Heliotrons</a:t>
            </a:r>
            <a:r>
              <a:rPr lang="en-GB" sz="1600" dirty="0">
                <a:latin typeface="+mn-lt"/>
              </a:rPr>
              <a:t> (SH) Technology Collaboration Programmes (TCPs) was established in 2024. </a:t>
            </a:r>
          </a:p>
          <a:p>
            <a:pPr marL="457200" algn="just" eaLnBrk="0" fontAlgn="base" hangingPunct="0">
              <a:lnSpc>
                <a:spcPct val="150000"/>
              </a:lnSpc>
              <a:spcAft>
                <a:spcPts val="600"/>
              </a:spcAft>
            </a:pPr>
            <a:r>
              <a:rPr lang="en-GB" sz="1600" dirty="0">
                <a:latin typeface="+mn-lt"/>
              </a:rPr>
              <a:t>Significant progress has been made in tokamaks and stellarators including very recent achievements in the duration and performance, supported by the use of superconducting coils, actively cooled components, and various types of metallic walls</a:t>
            </a:r>
            <a:r>
              <a:rPr lang="en-GB" sz="1400" dirty="0">
                <a:effectLst/>
                <a:latin typeface="Calibri" panose="020F0502020204030204" pitchFamily="34" charset="0"/>
                <a:ea typeface="SimSun" panose="02010600030101010101" pitchFamily="2" charset="-122"/>
                <a:cs typeface="Times New Roman" panose="02020603050405020304" pitchFamily="18" charset="0"/>
              </a:rPr>
              <a:t>.</a:t>
            </a:r>
          </a:p>
        </p:txBody>
      </p:sp>
      <p:pic>
        <p:nvPicPr>
          <p:cNvPr id="3" name="Picture 2" descr="A diagram of different colored triangles&#10;&#10;AI-generated content may be incorrect.">
            <a:extLst>
              <a:ext uri="{FF2B5EF4-FFF2-40B4-BE49-F238E27FC236}">
                <a16:creationId xmlns:a16="http://schemas.microsoft.com/office/drawing/2014/main" id="{AEE4E345-C353-62E7-27A3-14919F14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824" y="1157743"/>
            <a:ext cx="4115231" cy="3594507"/>
          </a:xfrm>
          <a:prstGeom prst="rect">
            <a:avLst/>
          </a:prstGeom>
        </p:spPr>
      </p:pic>
    </p:spTree>
    <p:extLst>
      <p:ext uri="{BB962C8B-B14F-4D97-AF65-F5344CB8AC3E}">
        <p14:creationId xmlns:p14="http://schemas.microsoft.com/office/powerpoint/2010/main" val="1110004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GB" dirty="0"/>
              <a:t>Highlights</a:t>
            </a:r>
          </a:p>
        </p:txBody>
      </p:sp>
      <p:sp>
        <p:nvSpPr>
          <p:cNvPr id="6" name="TextBox 5">
            <a:extLst>
              <a:ext uri="{FF2B5EF4-FFF2-40B4-BE49-F238E27FC236}">
                <a16:creationId xmlns:a16="http://schemas.microsoft.com/office/drawing/2014/main" id="{EE3E59A2-8E20-0729-8AA5-58F9FAA6278B}"/>
              </a:ext>
            </a:extLst>
          </p:cNvPr>
          <p:cNvSpPr txBox="1"/>
          <p:nvPr/>
        </p:nvSpPr>
        <p:spPr>
          <a:xfrm>
            <a:off x="156732" y="722700"/>
            <a:ext cx="4327803" cy="1702710"/>
          </a:xfrm>
          <a:prstGeom prst="rect">
            <a:avLst/>
          </a:prstGeom>
          <a:noFill/>
        </p:spPr>
        <p:txBody>
          <a:bodyPr wrap="square">
            <a:spAutoFit/>
          </a:bodyPr>
          <a:lstStyle/>
          <a:p>
            <a:pPr algn="just">
              <a:lnSpc>
                <a:spcPct val="150000"/>
              </a:lnSpc>
            </a:pPr>
            <a:r>
              <a:rPr lang="en-GB" sz="1800" dirty="0">
                <a:effectLst/>
                <a:ea typeface="Times New Roman" panose="02020603050405020304" pitchFamily="18" charset="0"/>
                <a:cs typeface="Times New Roman" panose="02020603050405020304" pitchFamily="18" charset="0"/>
              </a:rPr>
              <a:t>The </a:t>
            </a:r>
            <a:r>
              <a:rPr lang="en-GB" sz="1800" b="1" dirty="0">
                <a:solidFill>
                  <a:srgbClr val="002060"/>
                </a:solidFill>
                <a:effectLst/>
                <a:ea typeface="Times New Roman" panose="02020603050405020304" pitchFamily="18" charset="0"/>
                <a:cs typeface="Times New Roman" panose="02020603050405020304" pitchFamily="18" charset="0"/>
              </a:rPr>
              <a:t>ITER</a:t>
            </a:r>
            <a:r>
              <a:rPr lang="en-GB" sz="1800" dirty="0">
                <a:solidFill>
                  <a:srgbClr val="002060"/>
                </a:solidFill>
                <a:effectLst/>
                <a:ea typeface="Times New Roman" panose="02020603050405020304" pitchFamily="18"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project has continued making steady progress towards first plasma and the respective sector module sub assembly have started. </a:t>
            </a:r>
            <a:endParaRPr lang="en-GB" dirty="0"/>
          </a:p>
        </p:txBody>
      </p:sp>
      <p:pic>
        <p:nvPicPr>
          <p:cNvPr id="9" name="Picture 8" descr="A yellow and black logo&#10;&#10;Description automatically generated">
            <a:extLst>
              <a:ext uri="{FF2B5EF4-FFF2-40B4-BE49-F238E27FC236}">
                <a16:creationId xmlns:a16="http://schemas.microsoft.com/office/drawing/2014/main" id="{09801E7A-BFDF-575E-9CBD-2C002298F5F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813176" y="147747"/>
            <a:ext cx="1080000" cy="540000"/>
          </a:xfrm>
          <a:prstGeom prst="rect">
            <a:avLst/>
          </a:prstGeom>
          <a:ln>
            <a:noFill/>
          </a:ln>
        </p:spPr>
      </p:pic>
      <p:pic>
        <p:nvPicPr>
          <p:cNvPr id="3" name="Picture Placeholder 3" descr="A circular building with many objects and a blue ceiling&#10;&#10;AI-generated content may be incorrect.">
            <a:extLst>
              <a:ext uri="{FF2B5EF4-FFF2-40B4-BE49-F238E27FC236}">
                <a16:creationId xmlns:a16="http://schemas.microsoft.com/office/drawing/2014/main" id="{37B3502A-32EF-7169-C429-3336D89FF2DA}"/>
              </a:ext>
            </a:extLst>
          </p:cNvPr>
          <p:cNvPicPr>
            <a:picLocks noChangeAspect="1"/>
          </p:cNvPicPr>
          <p:nvPr/>
        </p:nvPicPr>
        <p:blipFill>
          <a:blip r:embed="rId3"/>
          <a:srcRect t="360" b="-578"/>
          <a:stretch>
            <a:fillRect/>
          </a:stretch>
        </p:blipFill>
        <p:spPr>
          <a:xfrm>
            <a:off x="4737652" y="883699"/>
            <a:ext cx="3830085" cy="3842054"/>
          </a:xfrm>
          <a:prstGeom prst="rect">
            <a:avLst/>
          </a:prstGeom>
        </p:spPr>
      </p:pic>
    </p:spTree>
    <p:extLst>
      <p:ext uri="{BB962C8B-B14F-4D97-AF65-F5344CB8AC3E}">
        <p14:creationId xmlns:p14="http://schemas.microsoft.com/office/powerpoint/2010/main" val="2690455112"/>
      </p:ext>
    </p:extLst>
  </p:cSld>
  <p:clrMapOvr>
    <a:masterClrMapping/>
  </p:clrMapOvr>
</p:sld>
</file>

<file path=ppt/theme/theme1.xml><?xml version="1.0" encoding="utf-8"?>
<a:theme xmlns:a="http://schemas.openxmlformats.org/drawingml/2006/main" name="GB - New branding v5 (2)">
  <a:themeElements>
    <a:clrScheme name="IEA template">
      <a:dk1>
        <a:srgbClr val="000000"/>
      </a:dk1>
      <a:lt1>
        <a:sysClr val="window" lastClr="FFFFFF"/>
      </a:lt1>
      <a:dk2>
        <a:srgbClr val="5EBB51"/>
      </a:dk2>
      <a:lt2>
        <a:srgbClr val="FFFFFF"/>
      </a:lt2>
      <a:accent1>
        <a:srgbClr val="5EBB51"/>
      </a:accent1>
      <a:accent2>
        <a:srgbClr val="4F81BD"/>
      </a:accent2>
      <a:accent3>
        <a:srgbClr val="F79646"/>
      </a:accent3>
      <a:accent4>
        <a:srgbClr val="002060"/>
      </a:accent4>
      <a:accent5>
        <a:srgbClr val="C00000"/>
      </a:accent5>
      <a:accent6>
        <a:srgbClr val="4BACC6"/>
      </a:accent6>
      <a:hlink>
        <a:srgbClr val="5EBB51"/>
      </a:hlink>
      <a:folHlink>
        <a:srgbClr val="5EBB51"/>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GB - New branding v5 (2)</Template>
  <TotalTime>4355</TotalTime>
  <Words>822</Words>
  <Application>Microsoft Macintosh PowerPoint</Application>
  <PresentationFormat>画面に合わせる (16:9)</PresentationFormat>
  <Paragraphs>61</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Candara,Bold</vt:lpstr>
      <vt:lpstr>SimSun</vt:lpstr>
      <vt:lpstr>Arial</vt:lpstr>
      <vt:lpstr>Calibri</vt:lpstr>
      <vt:lpstr>Segoe UI</vt:lpstr>
      <vt:lpstr>Symbol</vt:lpstr>
      <vt:lpstr>Times New Roman</vt:lpstr>
      <vt:lpstr>GB - New branding v5 (2)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俊介 井手</cp:lastModifiedBy>
  <cp:revision>129</cp:revision>
  <cp:lastPrinted>2017-08-30T14:17:09Z</cp:lastPrinted>
  <dcterms:created xsi:type="dcterms:W3CDTF">2019-06-05T15:43:42Z</dcterms:created>
  <dcterms:modified xsi:type="dcterms:W3CDTF">2026-02-05T00:40:46Z</dcterms:modified>
</cp:coreProperties>
</file>